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19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Default Extension="wmf" ContentType="image/x-wmf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6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06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4.xml" ContentType="application/vnd.openxmlformats-officedocument.theme+xml"/>
  <Override PartName="/ppt/slideLayouts/slideLayout232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Default Extension="vml" ContentType="application/vnd.openxmlformats-officedocument.vmlDrawing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22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  <p:sldMasterId id="2147483840" r:id="rId17"/>
    <p:sldMasterId id="2147483852" r:id="rId18"/>
    <p:sldMasterId id="2147483864" r:id="rId19"/>
    <p:sldMasterId id="2147483878" r:id="rId20"/>
    <p:sldMasterId id="2147483893" r:id="rId21"/>
  </p:sldMasterIdLst>
  <p:notesMasterIdLst>
    <p:notesMasterId r:id="rId70"/>
  </p:notesMasterIdLst>
  <p:sldIdLst>
    <p:sldId id="303" r:id="rId22"/>
    <p:sldId id="308" r:id="rId23"/>
    <p:sldId id="309" r:id="rId24"/>
    <p:sldId id="304" r:id="rId25"/>
    <p:sldId id="256" r:id="rId26"/>
    <p:sldId id="263" r:id="rId27"/>
    <p:sldId id="290" r:id="rId28"/>
    <p:sldId id="264" r:id="rId29"/>
    <p:sldId id="265" r:id="rId30"/>
    <p:sldId id="288" r:id="rId31"/>
    <p:sldId id="267" r:id="rId32"/>
    <p:sldId id="268" r:id="rId33"/>
    <p:sldId id="271" r:id="rId34"/>
    <p:sldId id="273" r:id="rId35"/>
    <p:sldId id="274" r:id="rId36"/>
    <p:sldId id="275" r:id="rId37"/>
    <p:sldId id="276" r:id="rId38"/>
    <p:sldId id="278" r:id="rId39"/>
    <p:sldId id="280" r:id="rId40"/>
    <p:sldId id="282" r:id="rId41"/>
    <p:sldId id="285" r:id="rId42"/>
    <p:sldId id="286" r:id="rId43"/>
    <p:sldId id="289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9" r:id="rId52"/>
    <p:sldId id="300" r:id="rId53"/>
    <p:sldId id="301" r:id="rId54"/>
    <p:sldId id="310" r:id="rId55"/>
    <p:sldId id="311" r:id="rId56"/>
    <p:sldId id="312" r:id="rId57"/>
    <p:sldId id="314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7" r:id="rId67"/>
    <p:sldId id="325" r:id="rId68"/>
    <p:sldId id="326" r:id="rId6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88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61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image" Target="../media/image85.emf"/><Relationship Id="rId7" Type="http://schemas.openxmlformats.org/officeDocument/2006/relationships/image" Target="../media/image89.wmf"/><Relationship Id="rId12" Type="http://schemas.openxmlformats.org/officeDocument/2006/relationships/image" Target="../media/image94.emf"/><Relationship Id="rId2" Type="http://schemas.openxmlformats.org/officeDocument/2006/relationships/image" Target="../media/image84.emf"/><Relationship Id="rId1" Type="http://schemas.openxmlformats.org/officeDocument/2006/relationships/image" Target="../media/image83.wmf"/><Relationship Id="rId6" Type="http://schemas.openxmlformats.org/officeDocument/2006/relationships/image" Target="../media/image88.wmf"/><Relationship Id="rId11" Type="http://schemas.openxmlformats.org/officeDocument/2006/relationships/image" Target="../media/image93.wmf"/><Relationship Id="rId5" Type="http://schemas.openxmlformats.org/officeDocument/2006/relationships/image" Target="../media/image87.emf"/><Relationship Id="rId10" Type="http://schemas.openxmlformats.org/officeDocument/2006/relationships/image" Target="../media/image92.wmf"/><Relationship Id="rId4" Type="http://schemas.openxmlformats.org/officeDocument/2006/relationships/image" Target="../media/image86.emf"/><Relationship Id="rId9" Type="http://schemas.openxmlformats.org/officeDocument/2006/relationships/image" Target="../media/image9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4" Type="http://schemas.openxmlformats.org/officeDocument/2006/relationships/image" Target="../media/image9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6E2AAB3-7AC2-4605-8BA8-3BDF04E12B70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98B0E12-4800-45C9-93AD-E12ECEA554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08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081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4EA26A-81AD-4500-B560-F7D4C880022D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0F79B3-43D2-4170-A03F-45176730E2DD}" type="slidenum">
              <a:rPr lang="en-US" altLang="zh-CN">
                <a:solidFill>
                  <a:srgbClr val="000000"/>
                </a:solidFill>
                <a:latin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altLang="zh-CN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f is negative for convex mirrors and concave lenses.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94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9491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747614-A1C9-4EDC-B1AA-A96E61DADBD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190B5-2F66-4DDC-B0E3-2EAC7D96C5DA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6467E-4E64-4BB4-8C03-A553856AC12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58F98-3A40-479E-BE77-3DDC38C9F5B0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BD4BA-A4C4-4BBA-88C2-0A8742B7D7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D799E-9BBB-455F-ABFC-289A486ECB11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F111D-26B2-4224-BC67-88B753EA63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E9B90-7918-4AD3-A9C4-9BA45052099C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C9BFB-6588-4781-AE91-98960976A2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64887-9F31-4F53-AB1E-55EFF38BEFE9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C9B4C-245A-4DF6-AFD1-778948289E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50AD2-6AB1-42D3-9EB2-C423BEDCDC08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1527C-A4A9-4F75-BA00-87354252844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607F2-FDF6-4A2F-BFCA-9B72D0BD05A7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72037-A6DB-4322-A1CF-24D4F7A52E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DD6CA-FC68-4121-A4A7-168D1CC4AECA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67ADA-27B4-4E4E-B8CD-9CB039953C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F338F-FA86-4E5A-934B-E477A3E5895E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55326-981F-4FB8-819A-480000EA1F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DAE1D-8AF7-432B-A803-EAC557BE6F2B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88657-B5CC-406B-90D7-C98CA5400A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36BA8-6605-4172-8293-C3549EF14439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1E56E-3639-457E-9171-F23074EEB4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007D497-E930-4AA0-B6FA-2235874DA39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EF2CFC6-2FA3-4CD9-99A6-87DB677C84A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B6D2082-D373-4D6D-AEAB-72B9AC368E8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80F3EA-C4EC-4E40-A9D2-1D89481461A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866E29C-3689-4F37-A2A0-61B68AE8F63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AB2A50-18DD-4D89-BB58-D83ABDB7F0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E54A2B-4DE3-4E49-ACE9-C95141DA43F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D83FA08-21B6-4343-8461-BED6E613561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1077D1A-6B3D-4970-B0B6-3A25D3042A5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F73CFA1-AE14-4C75-BFD2-86462C35157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06295E6-03C8-41AB-935D-878FA25461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4BB89E3-E176-41C0-90CF-49D2696A663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4D457F5-518D-4BE5-B59A-2DAD48B80C4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C82E6A2-F14E-4D3E-A380-77FF573255A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7DDFB17-E8B5-45C6-BF6A-09A54935D56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17550A6-2202-47F0-8900-4C984377EA1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D9E136B-3839-4F3A-AA2A-4519AE6471B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BA9DDED-6E34-4AE2-9E3A-3D199C4A20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A4AEBF5-1829-4CEC-8F6D-A87335CC57D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9BBC356-A458-4EF2-86F9-6D3323F39C4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53B3D70-DE7A-4908-88C6-9A18E7365C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8B1AB86-290D-4902-A150-9F7AC851DF0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E793298-72D7-4F85-B7EF-5241B14602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9E3365E-CAC8-4B45-8F10-DA80FBA2C60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C20D538-239A-4C8D-9F6B-0DD9AF6112D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8031B04-DF41-4D2C-A81E-E427C2ACB23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BBEC4D-FCB5-4282-8703-D7ED2A2DA3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C459475-E3C6-465A-B216-53F1C29FC4A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83D10AB-2780-4715-8ECA-7E5DCDF2FAA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45D2990-A7AD-427F-A349-876A3927CDD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C0C6E6B-F682-40D3-9046-C8786A50DB4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347203F-1524-44C7-8BD1-7D67040113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458BDC3-4D54-481C-AAFC-57CD1037736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A4E1A8D-9F4E-4BA5-B6CD-071B32D765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AC71977-4187-4D75-9267-58C445A550E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FA3270D-05B4-4262-A69A-FFF05332003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C6058F0-7C9E-487E-8541-94BE1599832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322216F-BC90-4E2B-878F-4F451564DE4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4DF5C86-8B8D-4A8B-AFD4-C9234C678B7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B03042F-310D-44BA-B902-031509EB49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8AA61E7-5C40-486D-A5BC-DF346D292A1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D52854B-E009-4BE8-A0BB-5E5D911FAA9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853742D-45E4-4CC2-858F-08061645441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7FDDE84-A6D6-4600-91C3-12CFAEB554E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BA3F46C-8B28-43F8-8DF6-20D2118020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3D24C1F-8B0D-46E8-9D2B-E9F50A2C457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7D29D24-B1E5-474F-8913-6FBF9F3F84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A6A2187-052F-4A8D-9726-B8606693517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FB9DDDE-42DC-445D-97E7-374FBE30FE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E24E06D-2A0F-40F4-9ABE-21BFB94A6BD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32244F7-56FE-434A-9E9E-F4A1E3C3A4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FD065A3-8BD9-4735-87E9-05598A50D7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D03E0AA-0AB0-4F37-8C22-2EBF90AD6F9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98D078C-3335-4E34-81EF-632D5F4743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9ACB4D7-1995-4AD4-953C-727FAF684CD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0996F4E-2FC4-4447-9036-2956221CF9E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5B6670C-3E15-4926-A2D7-43A5AB1440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56177C7-38EA-4924-A1B3-C7A1CCCEA72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E1E009F-EA83-45EC-8016-0FFBF1CD54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62A2A7E-4496-4185-9926-F325477BD6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A4A1D82-2FB6-49C1-87AD-42EF0996E5F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1339674-758E-4E64-96E9-90014AAF1C1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E6ED013-8D58-454E-82C9-CE23C495D0B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6CB28AD-59E0-403F-A06F-0C7611BA97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5D684FC-954C-4C37-9D66-235D2202E4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0CADF7F-99F5-47CA-8E09-DBF55DB76A4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1CE97CF-BA60-4B1E-A860-790F8A44B7B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FA578C1-4580-462C-AEDA-0FC6273E945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FCB5B2E-38FB-445C-9B04-347E8B310A7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159DAED-3B05-40EA-8C27-32C2FB4D25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4D3C2B6-04EE-4FE6-A414-76D6EC1C00D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733FE8-F888-49D0-B5D7-797FA57254F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16A4412-EE3A-464D-AB73-0BC665F466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630CDC-2159-4E10-881B-C4F4F2FE45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C8025C5-629A-4FCA-A641-37DB8454AD6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3748B4-61F8-4C11-BECD-9C166A56FC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288E47B-C55B-425D-B1AF-D30955EE079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3105D8B-32CA-4964-AE66-5272922933C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F53D70A-926A-4C8E-A1B7-98ECDD1BB8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424ED0C-038A-4854-8985-49632DDF1D7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9336F39-4630-4F2A-9409-9967132CCAB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E8DFFA6-F20F-4A2B-86E5-1E02C385AA4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D3E1282-6A4B-40A1-9B87-A3F906ADB5B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FA97BAB-21E7-4CCE-88EB-A499FF862D9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5E41275-5AD8-45B7-BD38-53AA065F81A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2E23870-86A5-4DEF-BEBF-51042EAC8A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B64CA31-CAA9-48BA-A163-E6522AA0D2A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C70AC9B-D6CB-43D9-B8C1-57C194F5027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251D1C8-090A-49A1-A11E-EFA09F81E9D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29693C6-C1E7-44A8-A453-7D76320855B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2A5A05-0CC4-488A-AF96-F03D8DA0100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222910-E86F-4808-9F00-FD4B7BC9CFC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DF2F11C-CD11-4EF4-9C62-44E75D920C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7922B25-B32F-44B3-A164-4D071687390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C2CABC5-8931-4FE6-93F9-B4D12C58EC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9B3E774-93C0-453A-B6A6-B1BE3254F44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7BA3E90-E125-4E2E-988E-82D47F4E90B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134A306-351E-44FC-8A0F-8166A811DBA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915C568-A9E1-4E1D-A1C7-3768EE4425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AAC78EF-872B-4D51-8AE9-6284F717F9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0B252A2-BA83-4717-B5A8-E4EBD6EB44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CB4047D-A6DB-48EB-8E1D-9709E93CCB0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DB5C990-BFD5-4BAE-9878-A63D62B11B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D1C4AED-56F0-42A3-8348-EF784B77520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AD28868-0DE4-4441-95B3-F6E01B6653F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503FC39-2CC0-4066-832A-C4703F6D802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F601249-6585-4C7B-A806-6E5A77E7736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D8A6797-7E65-4D00-95C2-857EC979410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93179EE-9C53-4B8F-A26E-3BB315876A6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44A18BA-25FD-49F6-978E-E456C2466E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695D371-7282-4D01-9BEF-F2798ECEDBF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0805700-410C-4554-BA13-B2E4304ADD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FEF1AC2-836C-4414-8574-C170E12339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60463C1-F46D-4CBD-9070-16DEA1FD6D1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18C9B0E-FB74-4187-A68D-DA228189ED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BE6E8BF-9D0A-46BE-B343-1F175AD031A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BFD512B-A2A2-495B-93A2-F41FD4196A7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8AFA1FA-7E21-401C-8634-F42C089D7F0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83333D5-82AC-4EB0-B53B-DC0D851082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FB45434-15FE-4008-A6C2-8E72CB81483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44875F5-908A-420F-8B1D-8AFCF8DA7F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6D5F45-6499-4E23-A696-F756B78F5BD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770FAD9-249E-494F-8CAA-D54123D1471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39101AE-C314-4485-92AF-4080ADB6130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F476F56-8BE8-4FEB-901B-DE791F2001E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39F0DD-B95E-442F-B5EC-1A4BE662758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4603CB8-85E1-47C7-91AD-C1B750DCF74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B3DC8C5-A647-46B6-9838-40BB523D52E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F0A3B7B-E27C-4680-BF2D-CDA7C36D610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5313E76-1E21-4658-94E0-0DB85F2E33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1EB242-483D-452E-839D-9112234545B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836481-DC5D-40BC-A7C1-BA337DFAA7F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E33621-E9E4-4231-B000-EE0B7F84FD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AC707DF-171B-4B5F-81BB-A440855399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0B1159B-7637-4E3E-AA30-2432CB73EF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44F7E70-AFF4-4318-B4FC-EA297EF32BA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68BF3CA-98D6-4AE0-8D41-BCDCFDAE490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A9B8D7C-96B8-44C8-803C-A263B16F26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02B6937-F0A3-4D37-9990-283F433EC5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1D4D0DF-7B00-4A74-A078-15028DC9BB4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F6AF993-D5C5-45C9-8DE4-99D91D6DBE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A371D60-96A7-4D4C-B820-CBBD65D227F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A28976A-237A-4170-8593-2752D328F69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E9DF62-442A-4B29-A5D3-F59D15A3FBB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35816FC-DE34-47FF-982E-A3AD5A951D4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6175E6F-A27D-491A-ABD6-405E04B80DD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E70FCD8-EC03-4800-8C20-CB34E964CE2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CFC037E-1C07-4A56-B064-826E917989F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1BA06B0-469E-410E-8CB0-AC22650A24B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E29748A-6934-4012-A244-BBBD8B64F8E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19BAA78-F31F-4BFA-8690-3B02CCC662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6F6461E-68BB-476F-B647-4E7A9A7385F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C0DA540-DD7F-42CE-A864-9549C94C2A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F0E500A-60AA-4B88-B8A6-0F35CF5A88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2F07832-7C54-4285-85CA-0BEA2A01C3B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6D0E88B-2375-4753-9400-62FB20A2FDF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7ACFC54-DAC7-4F48-A2E8-78723B5063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CDA340-FCDA-418F-9918-F1DF798D78A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6E1647A-E13B-436A-A91A-3CA3E63FEFE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B0F7B2A-F0B0-431C-8D91-B79901EBFF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AA91EF-AF60-4280-A038-5DB2353BE5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F9B3B06-A397-4C61-82A6-A154367F482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47BCA36-4AEA-4731-8E71-AE8CD0B148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52F1652-A13B-4377-A054-12680DF4659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700C268-CEA2-40FF-AF45-E9FD16D8143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08184B2-EFE7-4DD0-9CE8-DA669519D4B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1161A7F-F399-4BD2-908E-9E20871512F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7987BF-F386-4A35-A45A-B622C87D9A8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0337-60F0-45C2-B236-44DF6BEA64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58DFDE0-7FF2-434F-8C03-BCE7C36CD73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12BA658-E051-4994-AC66-CE68AA2EB7F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50F3D00-9292-4E6B-9179-7126BECFFEB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E00D094-AD99-4B70-8128-D2F20830B1E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611E180-848F-4F20-BF50-0956512985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13CF2AC-80CA-406B-8404-167EB87624D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235C9EA-C51F-4DB5-84E6-7265A336B31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F19BCDE-1CE2-4EA3-9D71-909D3A0D37B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F4B360A-7CEC-49C1-A2CC-EDA91D26DBA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CC6CE8A-102B-427F-BA9A-BF82F66712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CBE1D70-9E6F-42FA-A0C7-9151B3947A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F9CA941-9E92-477E-8A8C-0ADEF280D0C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09F85F5-59CD-4F38-8D47-800DACE436B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17E12AB-21EF-4C8F-9122-34B68E212E2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3BEF38F-3CA4-4C81-8694-122339FB593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04348AB-F6AA-403D-95CA-3C6F7DEACC3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198457E-FE71-4B70-A492-7A80FA127F5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BCE5CE2-4D41-4A5D-9E33-126F1FD4F40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FCEE2BE-DA61-41BC-9471-5A4F8327C93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2E3AF25-73FC-4C28-AC2E-29A3A57D2DF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73F66D1-14F3-45E4-87E3-7527EB7EFBC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6C23689-9380-4CD8-996E-A6651CD1D8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D67ADF-78EC-4870-9315-BA6CFFB17F2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734CF07-7677-4442-B0A2-B5A3461261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A652DAC-49E3-4E18-B305-2A2AEF392A9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C6B3417-17E7-4EED-A758-2909DD126E7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EDACEE0-BEDE-457E-8D56-315EEFFE734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BFE8A2A-6968-4D2B-895B-17D99B5D5B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A128DCA-E8E5-430F-9EAC-93FE3C108F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95E679-5F88-4CB1-AE1C-3DE29314D5D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6E24421-A6EB-483C-8989-CF12952FB63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A8E3505-42AC-4E56-9A6A-C855BE9D8CC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9877CE7-8157-40D8-870F-2D6A0FA80F3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1862EEB-70DC-4982-A9A6-A9C53DFD109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C08F5F6-DC7B-43BA-9B9B-B1661F2204F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EB0D37F-55DF-414A-879F-8948A872443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B612E27-D826-40A9-BDD0-486F85B3420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2924469-BF3B-49B5-83E6-C893AA7EBB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8856AA6-6D84-4D07-94B2-E4B8F44E907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4DFD220-7956-4E3A-B100-44C9C461467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8162159-76F0-40D6-97A6-5161084EE2C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514710C-7FCC-4D7C-AE8F-CD3C6AC09F4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3FC86B0-3A2A-48E2-827A-6FD3358E96D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5B44999-F013-4C88-B2C9-1AEA34C54C7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C79DF41-3EC7-4199-9D73-80B179F2241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07218B6-656A-40CA-9B17-6ECE2E8654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131EE8D-A72E-4B07-9F45-ED7EF32050E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8D6E9CC-3100-4269-B536-C453AB04ECB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22E35C6-3E89-4FDC-8348-30D76C5349E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2169B59-EC30-49D9-91F9-BFF27AC6E03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632E9B8-1B61-4C6A-B067-BE79FCE996D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215F4F3-6092-4AAE-8B1D-DF2900414C9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FB2E608-E13D-40CB-AA9E-CAC8C789F30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D86A4F4-3968-4480-A959-D2CBDA8275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C0EDDE-B2A1-4123-806C-9A5138C8C51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AD7A171-F630-4A1D-9E6A-FFE6D33AD97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8AEE1CF-056E-4E43-81B7-583547212D7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CC6772-FC3C-4830-85BC-2C59F4F58E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C8A95B0-D9D7-4CDA-AE03-43D6D0657BE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16.xml"/><Relationship Id="rId15" Type="http://schemas.openxmlformats.org/officeDocument/2006/relationships/theme" Target="../theme/theme20.xml"/><Relationship Id="rId10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3.xml"/><Relationship Id="rId13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32.xml"/><Relationship Id="rId12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1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30.xml"/><Relationship Id="rId15" Type="http://schemas.openxmlformats.org/officeDocument/2006/relationships/theme" Target="../theme/theme21.xml"/><Relationship Id="rId10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Relationship Id="rId14" Type="http://schemas.openxmlformats.org/officeDocument/2006/relationships/slideLayout" Target="../slideLayouts/slideLayout2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7955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4B6E564-BC2C-40F2-ABBA-76ABB41CA4A5}" type="datetimeFigureOut">
              <a:rPr lang="zh-CN" altLang="en-US"/>
              <a:pPr>
                <a:defRPr/>
              </a:pPr>
              <a:t>2012-2-24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0E37C1F-CD6A-4C57-815D-BE0E040275D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1" r:id="rId2"/>
    <p:sldLayoutId id="2147484130" r:id="rId3"/>
    <p:sldLayoutId id="2147484129" r:id="rId4"/>
    <p:sldLayoutId id="2147484128" r:id="rId5"/>
    <p:sldLayoutId id="2147484127" r:id="rId6"/>
    <p:sldLayoutId id="2147484126" r:id="rId7"/>
    <p:sldLayoutId id="2147484125" r:id="rId8"/>
    <p:sldLayoutId id="2147484124" r:id="rId9"/>
    <p:sldLayoutId id="2147484123" r:id="rId10"/>
    <p:sldLayoutId id="21474841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Unicode MS" pitchFamily="34" charset="-128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Unicode MS" pitchFamily="34" charset="-128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Unicode MS" pitchFamily="34" charset="-128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Unicode MS" pitchFamily="34" charset="-128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Unicode MS" pitchFamily="34" charset="-128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Unicode MS" pitchFamily="34" charset="-128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Unicode MS" pitchFamily="34" charset="-128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Unicode MS" pitchFamily="34" charset="-128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D30557F7-D5BC-4087-A658-A7D60BBCB69C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75B3C89B-0A62-494C-A068-C9429F3391EF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4967B891-769D-4D08-AAAE-AA33885C153F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4E1073B1-B990-4968-873F-E73D4707639A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5E26533E-73ED-4CEC-8204-6E3AE14A3C5B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C76894A7-B7E3-4524-B10C-85707FFDC3CB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87DFE93E-92A3-45D9-8848-9CBB317E148E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32092717-4ABC-49DD-BA98-9A225121670A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81176494-E608-4CC5-99C3-212159011B42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7EE6C3F9-F40A-4A52-86F0-FA22B020983A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2" r:id="rId1"/>
    <p:sldLayoutId id="2147484233" r:id="rId2"/>
    <p:sldLayoutId id="2147484234" r:id="rId3"/>
    <p:sldLayoutId id="2147484235" r:id="rId4"/>
    <p:sldLayoutId id="2147484236" r:id="rId5"/>
    <p:sldLayoutId id="2147484237" r:id="rId6"/>
    <p:sldLayoutId id="2147484238" r:id="rId7"/>
    <p:sldLayoutId id="2147484239" r:id="rId8"/>
    <p:sldLayoutId id="2147484240" r:id="rId9"/>
    <p:sldLayoutId id="2147484241" r:id="rId10"/>
    <p:sldLayoutId id="21474842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A31C96F0-16B6-41AC-89E8-FF04D3BA7FC8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F24C1C4B-C6DE-4A41-A9DD-7A133FE433B8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B9B44104-234F-43D0-BFC0-5B64BFE81F89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1F6F26F1-0FAA-40C7-84FD-567E678F2FF2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3F209168-BBE1-4923-B05D-D5DE4F060EAA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 Unicode MS" pitchFamily="34" charset="-122"/>
                <a:ea typeface="宋体" charset="-122"/>
              </a:defRPr>
            </a:lvl1pPr>
          </a:lstStyle>
          <a:p>
            <a:pPr>
              <a:defRPr/>
            </a:pPr>
            <a:fld id="{DAB136E8-B882-4017-9F80-508DDF242433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553200" y="6491288"/>
            <a:ext cx="259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zh-CN" b="0" dirty="0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J.M. </a:t>
            </a:r>
            <a:r>
              <a:rPr lang="en-US" altLang="zh-CN" b="0" dirty="0" err="1" smtClean="0">
                <a:solidFill>
                  <a:srgbClr val="000000"/>
                </a:solidFill>
                <a:latin typeface="Arial Unicode MS" pitchFamily="34" charset="-122"/>
                <a:ea typeface="宋体" charset="-122"/>
              </a:rPr>
              <a:t>Gabrielse</a:t>
            </a:r>
            <a:endParaRPr lang="en-US" altLang="zh-CN" b="0" dirty="0" smtClean="0">
              <a:solidFill>
                <a:srgbClr val="000000"/>
              </a:solidFill>
              <a:latin typeface="Arial Unicode MS" pitchFamily="34" charset="-122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Unicode MS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 Unicode MS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Arial Unicode MS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Unicode MS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Unicode MS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Unicode MS" pitchFamily="34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fld id="{68EF2513-52C3-40EC-8EDE-E4160AB988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fld id="{D2BCCBF5-02CD-442A-81B3-A879BB31FDE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  <p:sldLayoutId id="2147484325" r:id="rId6"/>
    <p:sldLayoutId id="2147484326" r:id="rId7"/>
    <p:sldLayoutId id="2147484327" r:id="rId8"/>
    <p:sldLayoutId id="2147484328" r:id="rId9"/>
    <p:sldLayoutId id="2147484329" r:id="rId10"/>
    <p:sldLayoutId id="2147484330" r:id="rId11"/>
    <p:sldLayoutId id="2147484331" r:id="rId12"/>
    <p:sldLayoutId id="214748433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latin typeface="+mn-lt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latin typeface="+mn-lt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ea typeface="Gulim" pitchFamily="34" charset="-127"/>
              </a:defRPr>
            </a:lvl1pPr>
          </a:lstStyle>
          <a:p>
            <a:pPr>
              <a:defRPr/>
            </a:pPr>
            <a:fld id="{F0028C42-B16D-440F-BA63-0FBBF1E210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  <p:sldLayoutId id="2147484344" r:id="rId12"/>
    <p:sldLayoutId id="2147484345" r:id="rId13"/>
    <p:sldLayoutId id="2147484346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latin typeface="+mn-lt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latin typeface="+mn-lt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FF"/>
                </a:solidFill>
                <a:latin typeface="+mn-lt"/>
                <a:ea typeface="Gulim" pitchFamily="34" charset="-127"/>
              </a:defRPr>
            </a:lvl1pPr>
          </a:lstStyle>
          <a:p>
            <a:pPr>
              <a:defRPr/>
            </a:pPr>
            <a:fld id="{4FCFF53C-DB12-4B57-B010-E537281E458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347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  <p:sldLayoutId id="2147484354" r:id="rId8"/>
    <p:sldLayoutId id="2147484355" r:id="rId9"/>
    <p:sldLayoutId id="2147484356" r:id="rId10"/>
    <p:sldLayoutId id="2147484357" r:id="rId11"/>
    <p:sldLayoutId id="2147484358" r:id="rId12"/>
    <p:sldLayoutId id="2147484359" r:id="rId13"/>
    <p:sldLayoutId id="214748436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94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0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19.png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wm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7.wmf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0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12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56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7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78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//upload.wikimedia.org/wikipedia/commons/e/ef/Lens1.svg" TargetMode="External"/><Relationship Id="rId1" Type="http://schemas.openxmlformats.org/officeDocument/2006/relationships/slideLayout" Target="../slideLayouts/slideLayout18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83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3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3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83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183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8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1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32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3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Layout" Target="../slideLayouts/slideLayout232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43.bin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32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7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32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48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3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2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oleObject" Target="../embeddings/oleObject58.bin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3.bin"/><Relationship Id="rId12" Type="http://schemas.openxmlformats.org/officeDocument/2006/relationships/oleObject" Target="../embeddings/oleObject57.bin"/><Relationship Id="rId2" Type="http://schemas.openxmlformats.org/officeDocument/2006/relationships/slideLayout" Target="../slideLayouts/slideLayout23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52.bin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60.bin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95.jpeg"/><Relationship Id="rId14" Type="http://schemas.openxmlformats.org/officeDocument/2006/relationships/oleObject" Target="../embeddings/oleObject59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3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64.bin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57" name="矩形 1"/>
          <p:cNvSpPr>
            <a:spLocks noChangeArrowheads="1"/>
          </p:cNvSpPr>
          <p:nvPr/>
        </p:nvSpPr>
        <p:spPr bwMode="auto">
          <a:xfrm>
            <a:off x="1116013" y="188913"/>
            <a:ext cx="6985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 </a:t>
            </a:r>
            <a:r>
              <a:rPr lang="kk-KZ" altLang="zh-CN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ОПТИКА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7058" name="Picture 6" descr="FG22_07.PCT                                                    000002E9Giancoli                       B0E0E40D:"/>
          <p:cNvPicPr>
            <a:picLocks noChangeAspect="1" noChangeArrowheads="1"/>
          </p:cNvPicPr>
          <p:nvPr/>
        </p:nvPicPr>
        <p:blipFill>
          <a:blip r:embed="rId3"/>
          <a:srcRect t="29022" b="25992"/>
          <a:stretch>
            <a:fillRect/>
          </a:stretch>
        </p:blipFill>
        <p:spPr bwMode="auto">
          <a:xfrm>
            <a:off x="431800" y="1628775"/>
            <a:ext cx="835342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059" name="TextBox 3"/>
          <p:cNvSpPr txBox="1">
            <a:spLocks noChangeArrowheads="1"/>
          </p:cNvSpPr>
          <p:nvPr/>
        </p:nvSpPr>
        <p:spPr bwMode="auto">
          <a:xfrm>
            <a:off x="306388" y="692150"/>
            <a:ext cx="84248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/>
              <a:t>	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Оптика − жарықты зерттейтін физиканың бөлімі.  Жарық − көзге көрінетін</a:t>
            </a:r>
            <a:r>
              <a:rPr lang="kk-KZ" altLang="zh-CN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электр</a:t>
            </a:r>
            <a:r>
              <a:rPr lang="kk-KZ" altLang="zh-CN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о</a:t>
            </a:r>
            <a:r>
              <a:rPr lang="kk-KZ" altLang="zh-CN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магниттік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толқын. </a:t>
            </a:r>
          </a:p>
          <a:p>
            <a:r>
              <a:rPr lang="kk-KZ" altLang="zh-CN"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Электрмагниттік толқын </a:t>
            </a:r>
            <a:r>
              <a:rPr lang="kk-KZ" altLang="zh-CN">
                <a:ea typeface="Arial Unicode MS" pitchFamily="34" charset="-128"/>
                <a:cs typeface="Arial Unicode MS" pitchFamily="34" charset="-128"/>
              </a:rPr>
              <a:t>деп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электрмагниттік өрістің кеңістікте таралуы</a:t>
            </a:r>
            <a:r>
              <a:rPr lang="kk-KZ" altLang="zh-CN">
                <a:ea typeface="Arial Unicode MS" pitchFamily="34" charset="-128"/>
                <a:cs typeface="Arial Unicode MS" pitchFamily="34" charset="-128"/>
              </a:rPr>
              <a:t>н айтады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sp>
        <p:nvSpPr>
          <p:cNvPr id="37060" name="TextBox 4"/>
          <p:cNvSpPr txBox="1">
            <a:spLocks noChangeArrowheads="1"/>
          </p:cNvSpPr>
          <p:nvPr/>
        </p:nvSpPr>
        <p:spPr bwMode="auto">
          <a:xfrm>
            <a:off x="125413" y="4189413"/>
            <a:ext cx="89646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>
                <a:latin typeface="Arial Unicode MS" pitchFamily="34" charset="-128"/>
              </a:rPr>
              <a:t>                                    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МАКСВЕЛЛ ТЕҢДЕУЛЕРІ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706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graphicFrame>
        <p:nvGraphicFramePr>
          <p:cNvPr id="37044" name="Object 180"/>
          <p:cNvGraphicFramePr>
            <a:graphicFrameLocks noChangeAspect="1"/>
          </p:cNvGraphicFramePr>
          <p:nvPr/>
        </p:nvGraphicFramePr>
        <p:xfrm>
          <a:off x="573088" y="4797425"/>
          <a:ext cx="1974850" cy="777875"/>
        </p:xfrm>
        <a:graphic>
          <a:graphicData uri="http://schemas.openxmlformats.org/presentationml/2006/ole">
            <p:oleObj spid="_x0000_s37044" name="Equation" r:id="rId4" imgW="1104840" imgH="431640" progId="">
              <p:embed/>
            </p:oleObj>
          </a:graphicData>
        </a:graphic>
      </p:graphicFrame>
      <p:sp>
        <p:nvSpPr>
          <p:cNvPr id="37062" name="TextBox 7"/>
          <p:cNvSpPr txBox="1">
            <a:spLocks noChangeArrowheads="1"/>
          </p:cNvSpPr>
          <p:nvPr/>
        </p:nvSpPr>
        <p:spPr bwMode="auto">
          <a:xfrm>
            <a:off x="2741613" y="5732463"/>
            <a:ext cx="6318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Электр ағынының өзгерісі магнит өрісін т</a:t>
            </a:r>
            <a:r>
              <a:rPr lang="kk-KZ" altLang="zh-CN">
                <a:ea typeface="Arial Unicode MS" pitchFamily="34" charset="-128"/>
                <a:cs typeface="Arial Unicode MS" pitchFamily="34" charset="-128"/>
              </a:rPr>
              <a:t>у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дырады.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706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graphicFrame>
        <p:nvGraphicFramePr>
          <p:cNvPr id="37045" name="Object 181"/>
          <p:cNvGraphicFramePr>
            <a:graphicFrameLocks noChangeAspect="1"/>
          </p:cNvGraphicFramePr>
          <p:nvPr/>
        </p:nvGraphicFramePr>
        <p:xfrm>
          <a:off x="611188" y="5589588"/>
          <a:ext cx="1863725" cy="733425"/>
        </p:xfrm>
        <a:graphic>
          <a:graphicData uri="http://schemas.openxmlformats.org/presentationml/2006/ole">
            <p:oleObj spid="_x0000_s37045" name="Equation" r:id="rId5" imgW="1104840" imgH="431640" progId="">
              <p:embed/>
            </p:oleObj>
          </a:graphicData>
        </a:graphic>
      </p:graphicFrame>
      <p:sp>
        <p:nvSpPr>
          <p:cNvPr id="37064" name="TextBox 10"/>
          <p:cNvSpPr txBox="1">
            <a:spLocks noChangeArrowheads="1"/>
          </p:cNvSpPr>
          <p:nvPr/>
        </p:nvSpPr>
        <p:spPr bwMode="auto">
          <a:xfrm>
            <a:off x="2741613" y="4938713"/>
            <a:ext cx="63357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Магнит ағынының өзгерісі электр өрісін тудырады.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" name="TextBox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002644" y="946122"/>
            <a:ext cx="1781824" cy="402931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graphicFrame>
        <p:nvGraphicFramePr>
          <p:cNvPr id="37056" name="Object 192"/>
          <p:cNvGraphicFramePr>
            <a:graphicFrameLocks noChangeAspect="1"/>
          </p:cNvGraphicFramePr>
          <p:nvPr/>
        </p:nvGraphicFramePr>
        <p:xfrm>
          <a:off x="3995738" y="3284538"/>
          <a:ext cx="1809750" cy="485775"/>
        </p:xfrm>
        <a:graphic>
          <a:graphicData uri="http://schemas.openxmlformats.org/presentationml/2006/ole">
            <p:oleObj spid="_x0000_s37056" name="Пакет" r:id="rId7" imgW="1809720" imgH="485640" progId="Package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950" y="260350"/>
            <a:ext cx="8928100" cy="936625"/>
          </a:xfrm>
        </p:spPr>
        <p:txBody>
          <a:bodyPr/>
          <a:lstStyle/>
          <a:p>
            <a:pPr eaLnBrk="1" hangingPunct="1"/>
            <a:r>
              <a:rPr lang="kk-KZ" altLang="zh-CN" sz="36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Электрмагниттік толқын жылдамдығы</a:t>
            </a:r>
            <a:endParaRPr lang="en-US" altLang="zh-CN" sz="36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53341" name="Object 93"/>
          <p:cNvGraphicFramePr>
            <a:graphicFrameLocks noChangeAspect="1"/>
          </p:cNvGraphicFramePr>
          <p:nvPr/>
        </p:nvGraphicFramePr>
        <p:xfrm>
          <a:off x="2251075" y="1112838"/>
          <a:ext cx="3640138" cy="4837112"/>
        </p:xfrm>
        <a:graphic>
          <a:graphicData uri="http://schemas.openxmlformats.org/presentationml/2006/ole">
            <p:oleObj spid="_x0000_s53341" name="Equation" r:id="rId3" imgW="1739880" imgH="2311200" progId="">
              <p:embed/>
            </p:oleObj>
          </a:graphicData>
        </a:graphic>
      </p:graphicFrame>
      <p:sp>
        <p:nvSpPr>
          <p:cNvPr id="53343" name="TextBox 2"/>
          <p:cNvSpPr txBox="1">
            <a:spLocks noChangeArrowheads="1"/>
          </p:cNvSpPr>
          <p:nvPr/>
        </p:nvSpPr>
        <p:spPr bwMode="auto">
          <a:xfrm>
            <a:off x="3492500" y="5589588"/>
            <a:ext cx="136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м/с</a:t>
            </a:r>
            <a:endParaRPr lang="zh-CN" altLang="en-US" sz="2000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00" name="Picture 4" descr="FG32_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692150"/>
            <a:ext cx="7696200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4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kk-KZ" altLang="zh-CN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Электрмагниттік толқынның аумағы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56399" name="Object 79"/>
          <p:cNvGraphicFramePr>
            <a:graphicFrameLocks noChangeAspect="1"/>
          </p:cNvGraphicFramePr>
          <p:nvPr/>
        </p:nvGraphicFramePr>
        <p:xfrm>
          <a:off x="5508625" y="1341438"/>
          <a:ext cx="2355850" cy="471487"/>
        </p:xfrm>
        <a:graphic>
          <a:graphicData uri="http://schemas.openxmlformats.org/presentationml/2006/ole">
            <p:oleObj spid="_x0000_s56399" name="Equation" r:id="rId4" imgW="965160" imgH="203040" progId="">
              <p:embed/>
            </p:oleObj>
          </a:graphicData>
        </a:graphic>
      </p:graphicFrame>
      <p:sp>
        <p:nvSpPr>
          <p:cNvPr id="56402" name="TextBox 1"/>
          <p:cNvSpPr txBox="1">
            <a:spLocks noChangeArrowheads="1"/>
          </p:cNvSpPr>
          <p:nvPr/>
        </p:nvSpPr>
        <p:spPr bwMode="auto">
          <a:xfrm>
            <a:off x="395288" y="5661025"/>
            <a:ext cx="8497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Жарықтың вакуумдағы толқын ұзындығы  (0,40 ∼  0,76) мкм.</a:t>
            </a:r>
            <a:endParaRPr lang="zh-CN" altLang="en-US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6403" name="TextBox 2"/>
          <p:cNvSpPr txBox="1">
            <a:spLocks noChangeArrowheads="1"/>
          </p:cNvSpPr>
          <p:nvPr/>
        </p:nvSpPr>
        <p:spPr bwMode="auto">
          <a:xfrm>
            <a:off x="611188" y="1412875"/>
            <a:ext cx="55451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Электрмагниттік толқын жылдамдығы : 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94" name="矩形 1"/>
          <p:cNvSpPr>
            <a:spLocks noChangeArrowheads="1"/>
          </p:cNvSpPr>
          <p:nvPr/>
        </p:nvSpPr>
        <p:spPr bwMode="auto">
          <a:xfrm>
            <a:off x="179388" y="260350"/>
            <a:ext cx="84248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УМОВ-ПОЙТИНГ ВЕКТОРЫ</a:t>
            </a:r>
            <a:endParaRPr lang="zh-CN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595" name="矩形 2"/>
          <p:cNvSpPr>
            <a:spLocks noChangeArrowheads="1"/>
          </p:cNvSpPr>
          <p:nvPr/>
        </p:nvSpPr>
        <p:spPr bwMode="auto">
          <a:xfrm>
            <a:off x="15875" y="1341438"/>
            <a:ext cx="9026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/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Электр өрісі энергия</a:t>
            </a:r>
            <a:r>
              <a:rPr lang="kk-KZ" altLang="zh-CN" sz="2000">
                <a:ea typeface="Arial Unicode MS" pitchFamily="34" charset="-128"/>
                <a:cs typeface="Arial Unicode MS" pitchFamily="34" charset="-128"/>
              </a:rPr>
              <a:t>сының көлемдік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тығыздығы:</a:t>
            </a:r>
            <a:endParaRPr lang="zh-CN" altLang="zh-CN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59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graphicFrame>
        <p:nvGraphicFramePr>
          <p:cNvPr id="54590" name="Object 318"/>
          <p:cNvGraphicFramePr>
            <a:graphicFrameLocks noChangeAspect="1"/>
          </p:cNvGraphicFramePr>
          <p:nvPr/>
        </p:nvGraphicFramePr>
        <p:xfrm>
          <a:off x="6300788" y="1120775"/>
          <a:ext cx="2098675" cy="839788"/>
        </p:xfrm>
        <a:graphic>
          <a:graphicData uri="http://schemas.openxmlformats.org/presentationml/2006/ole">
            <p:oleObj spid="_x0000_s54590" name="Equation" r:id="rId3" imgW="825480" imgH="393480" progId="">
              <p:embed/>
            </p:oleObj>
          </a:graphicData>
        </a:graphic>
      </p:graphicFrame>
      <p:sp>
        <p:nvSpPr>
          <p:cNvPr id="54597" name="TextBox 5"/>
          <p:cNvSpPr txBox="1">
            <a:spLocks noChangeArrowheads="1"/>
          </p:cNvSpPr>
          <p:nvPr/>
        </p:nvSpPr>
        <p:spPr bwMode="auto">
          <a:xfrm>
            <a:off x="544513" y="2133600"/>
            <a:ext cx="8497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kk-KZ" altLang="zh-CN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Магнит өрісі </a:t>
            </a:r>
            <a:r>
              <a:rPr lang="kk-KZ" altLang="zh-CN" b="1">
                <a:ea typeface="Arial Unicode MS" pitchFamily="34" charset="-128"/>
                <a:cs typeface="Arial Unicode MS" pitchFamily="34" charset="-128"/>
              </a:rPr>
              <a:t>энергиясының көлемдік</a:t>
            </a:r>
            <a:r>
              <a:rPr lang="kk-KZ" altLang="zh-CN" b="1"/>
              <a:t> </a:t>
            </a:r>
            <a:r>
              <a:rPr lang="kk-KZ" altLang="zh-CN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тығыздығы: </a:t>
            </a:r>
            <a:endParaRPr lang="zh-CN" altLang="zh-CN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59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graphicFrame>
        <p:nvGraphicFramePr>
          <p:cNvPr id="54591" name="Object 319"/>
          <p:cNvGraphicFramePr>
            <a:graphicFrameLocks noChangeAspect="1"/>
          </p:cNvGraphicFramePr>
          <p:nvPr/>
        </p:nvGraphicFramePr>
        <p:xfrm>
          <a:off x="6627813" y="1933575"/>
          <a:ext cx="1644650" cy="709613"/>
        </p:xfrm>
        <a:graphic>
          <a:graphicData uri="http://schemas.openxmlformats.org/presentationml/2006/ole">
            <p:oleObj spid="_x0000_s54591" name="Equation" r:id="rId4" imgW="914400" imgH="393480" progId="">
              <p:embed/>
            </p:oleObj>
          </a:graphicData>
        </a:graphic>
      </p:graphicFrame>
      <p:sp>
        <p:nvSpPr>
          <p:cNvPr id="54599" name="TextBox 8"/>
          <p:cNvSpPr txBox="1">
            <a:spLocks noChangeArrowheads="1"/>
          </p:cNvSpPr>
          <p:nvPr/>
        </p:nvSpPr>
        <p:spPr bwMode="auto">
          <a:xfrm>
            <a:off x="381000" y="2919413"/>
            <a:ext cx="784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Электрмагниттік өріс энергиясының </a:t>
            </a:r>
            <a:r>
              <a:rPr lang="kk-KZ" altLang="zh-CN" b="1">
                <a:ea typeface="Arial Unicode MS" pitchFamily="34" charset="-128"/>
                <a:cs typeface="Arial Unicode MS" pitchFamily="34" charset="-128"/>
              </a:rPr>
              <a:t>көлемдік</a:t>
            </a:r>
            <a:r>
              <a:rPr lang="kk-KZ" altLang="zh-CN"/>
              <a:t>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тығыздығы:</a:t>
            </a:r>
            <a:endParaRPr lang="zh-CN" altLang="zh-CN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6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graphicFrame>
        <p:nvGraphicFramePr>
          <p:cNvPr id="54592" name="Object 320"/>
          <p:cNvGraphicFramePr>
            <a:graphicFrameLocks noChangeAspect="1"/>
          </p:cNvGraphicFramePr>
          <p:nvPr/>
        </p:nvGraphicFramePr>
        <p:xfrm>
          <a:off x="2403475" y="3454400"/>
          <a:ext cx="2816225" cy="766763"/>
        </p:xfrm>
        <a:graphic>
          <a:graphicData uri="http://schemas.openxmlformats.org/presentationml/2006/ole">
            <p:oleObj spid="_x0000_s54592" name="Equation" r:id="rId5" imgW="1460160" imgH="393480" progId="">
              <p:embed/>
            </p:oleObj>
          </a:graphicData>
        </a:graphic>
      </p:graphicFrame>
      <p:sp>
        <p:nvSpPr>
          <p:cNvPr id="54601" name="TextBox 11"/>
          <p:cNvSpPr txBox="1">
            <a:spLocks noChangeArrowheads="1"/>
          </p:cNvSpPr>
          <p:nvPr/>
        </p:nvSpPr>
        <p:spPr bwMode="auto">
          <a:xfrm>
            <a:off x="179388" y="765175"/>
            <a:ext cx="87137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Электрмагниттік өріс кеңістікте тарала отырып, энергия тасымалдайды.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602" name="TextBox 12"/>
          <p:cNvSpPr txBox="1">
            <a:spLocks noChangeArrowheads="1"/>
          </p:cNvSpPr>
          <p:nvPr/>
        </p:nvSpPr>
        <p:spPr bwMode="auto">
          <a:xfrm>
            <a:off x="254000" y="4581525"/>
            <a:ext cx="835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Вакуумде таралған электрмагниттік өріс энергия</a:t>
            </a:r>
            <a:r>
              <a:rPr lang="kk-KZ" altLang="zh-CN" sz="200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сының</a:t>
            </a:r>
            <a:r>
              <a:rPr lang="kk-KZ" altLang="zh-CN" sz="200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тығыздығы:</a:t>
            </a:r>
            <a:endParaRPr lang="zh-CN" altLang="en-US" sz="200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60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graphicFrame>
        <p:nvGraphicFramePr>
          <p:cNvPr id="54593" name="Object 321"/>
          <p:cNvGraphicFramePr>
            <a:graphicFrameLocks noChangeAspect="1"/>
          </p:cNvGraphicFramePr>
          <p:nvPr/>
        </p:nvGraphicFramePr>
        <p:xfrm>
          <a:off x="2411413" y="5084763"/>
          <a:ext cx="1165225" cy="728662"/>
        </p:xfrm>
        <a:graphic>
          <a:graphicData uri="http://schemas.openxmlformats.org/presentationml/2006/ole">
            <p:oleObj spid="_x0000_s54593" name="Equation" r:id="rId6" imgW="685800" imgH="431640" progId="">
              <p:embed/>
            </p:oleObj>
          </a:graphicData>
        </a:graphic>
      </p:graphicFrame>
      <p:sp>
        <p:nvSpPr>
          <p:cNvPr id="54604" name="TextBox 15"/>
          <p:cNvSpPr txBox="1">
            <a:spLocks noChangeArrowheads="1"/>
          </p:cNvSpPr>
          <p:nvPr/>
        </p:nvSpPr>
        <p:spPr bwMode="auto">
          <a:xfrm>
            <a:off x="381000" y="5980113"/>
            <a:ext cx="8210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Бұл өрнек ─ Умов-Пойнтинг векторы деп аталады.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339975" y="260350"/>
            <a:ext cx="31972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altLang="zh-CN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Г</a:t>
            </a:r>
            <a:r>
              <a:rPr lang="kk-KZ" altLang="zh-CN" b="1" cap="all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еометриЯлыҚ оптика </a:t>
            </a:r>
            <a:endParaRPr lang="zh-CN" altLang="en-US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76482" name="Arc 13"/>
          <p:cNvSpPr>
            <a:spLocks noChangeAspect="1"/>
          </p:cNvSpPr>
          <p:nvPr/>
        </p:nvSpPr>
        <p:spPr bwMode="auto">
          <a:xfrm rot="-124758">
            <a:off x="5051425" y="4037013"/>
            <a:ext cx="987425" cy="1838325"/>
          </a:xfrm>
          <a:custGeom>
            <a:avLst/>
            <a:gdLst>
              <a:gd name="T0" fmla="*/ 0 w 11589"/>
              <a:gd name="T1" fmla="*/ 419807745 h 21600"/>
              <a:gd name="T2" fmla="*/ 1739363590 w 11589"/>
              <a:gd name="T3" fmla="*/ 0 h 21600"/>
              <a:gd name="T4" fmla="*/ 1581015743 w 11589"/>
              <a:gd name="T5" fmla="*/ 2147483647 h 21600"/>
              <a:gd name="T6" fmla="*/ 0 60000 65536"/>
              <a:gd name="T7" fmla="*/ 0 60000 65536"/>
              <a:gd name="T8" fmla="*/ 0 60000 65536"/>
              <a:gd name="T9" fmla="*/ 0 w 11589"/>
              <a:gd name="T10" fmla="*/ 0 h 21600"/>
              <a:gd name="T11" fmla="*/ 11589 w 1158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89" h="21600" fill="none" extrusionOk="0">
                <a:moveTo>
                  <a:pt x="-1" y="2757"/>
                </a:moveTo>
                <a:cubicBezTo>
                  <a:pt x="3226" y="949"/>
                  <a:pt x="6862" y="-1"/>
                  <a:pt x="10561" y="0"/>
                </a:cubicBezTo>
                <a:cubicBezTo>
                  <a:pt x="10903" y="0"/>
                  <a:pt x="11246" y="8"/>
                  <a:pt x="11588" y="24"/>
                </a:cubicBezTo>
              </a:path>
              <a:path w="11589" h="21600" stroke="0" extrusionOk="0">
                <a:moveTo>
                  <a:pt x="-1" y="2757"/>
                </a:moveTo>
                <a:cubicBezTo>
                  <a:pt x="3226" y="949"/>
                  <a:pt x="6862" y="-1"/>
                  <a:pt x="10561" y="0"/>
                </a:cubicBezTo>
                <a:cubicBezTo>
                  <a:pt x="10903" y="0"/>
                  <a:pt x="11246" y="8"/>
                  <a:pt x="11588" y="24"/>
                </a:cubicBezTo>
                <a:lnTo>
                  <a:pt x="10561" y="21600"/>
                </a:lnTo>
                <a:lnTo>
                  <a:pt x="-1" y="2757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Arial Unicode MS" pitchFamily="34" charset="-128"/>
            </a:endParaRPr>
          </a:p>
        </p:txBody>
      </p:sp>
      <p:sp>
        <p:nvSpPr>
          <p:cNvPr id="276483" name="Arc 13"/>
          <p:cNvSpPr>
            <a:spLocks noChangeAspect="1"/>
          </p:cNvSpPr>
          <p:nvPr/>
        </p:nvSpPr>
        <p:spPr bwMode="auto">
          <a:xfrm rot="-124758">
            <a:off x="5203825" y="4189413"/>
            <a:ext cx="987425" cy="1838325"/>
          </a:xfrm>
          <a:custGeom>
            <a:avLst/>
            <a:gdLst>
              <a:gd name="T0" fmla="*/ 0 w 11589"/>
              <a:gd name="T1" fmla="*/ 419807745 h 21600"/>
              <a:gd name="T2" fmla="*/ 1739363590 w 11589"/>
              <a:gd name="T3" fmla="*/ 0 h 21600"/>
              <a:gd name="T4" fmla="*/ 1581015743 w 11589"/>
              <a:gd name="T5" fmla="*/ 2147483647 h 21600"/>
              <a:gd name="T6" fmla="*/ 0 60000 65536"/>
              <a:gd name="T7" fmla="*/ 0 60000 65536"/>
              <a:gd name="T8" fmla="*/ 0 60000 65536"/>
              <a:gd name="T9" fmla="*/ 0 w 11589"/>
              <a:gd name="T10" fmla="*/ 0 h 21600"/>
              <a:gd name="T11" fmla="*/ 11589 w 1158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89" h="21600" fill="none" extrusionOk="0">
                <a:moveTo>
                  <a:pt x="-1" y="2757"/>
                </a:moveTo>
                <a:cubicBezTo>
                  <a:pt x="3226" y="949"/>
                  <a:pt x="6862" y="-1"/>
                  <a:pt x="10561" y="0"/>
                </a:cubicBezTo>
                <a:cubicBezTo>
                  <a:pt x="10903" y="0"/>
                  <a:pt x="11246" y="8"/>
                  <a:pt x="11588" y="24"/>
                </a:cubicBezTo>
              </a:path>
              <a:path w="11589" h="21600" stroke="0" extrusionOk="0">
                <a:moveTo>
                  <a:pt x="-1" y="2757"/>
                </a:moveTo>
                <a:cubicBezTo>
                  <a:pt x="3226" y="949"/>
                  <a:pt x="6862" y="-1"/>
                  <a:pt x="10561" y="0"/>
                </a:cubicBezTo>
                <a:cubicBezTo>
                  <a:pt x="10903" y="0"/>
                  <a:pt x="11246" y="8"/>
                  <a:pt x="11588" y="24"/>
                </a:cubicBezTo>
                <a:lnTo>
                  <a:pt x="10561" y="21600"/>
                </a:lnTo>
                <a:lnTo>
                  <a:pt x="-1" y="2757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Arial Unicode MS" pitchFamily="34" charset="-128"/>
            </a:endParaRPr>
          </a:p>
        </p:txBody>
      </p:sp>
      <p:grpSp>
        <p:nvGrpSpPr>
          <p:cNvPr id="276484" name="组合 41"/>
          <p:cNvGrpSpPr>
            <a:grpSpLocks/>
          </p:cNvGrpSpPr>
          <p:nvPr/>
        </p:nvGrpSpPr>
        <p:grpSpPr bwMode="auto">
          <a:xfrm>
            <a:off x="4849813" y="1971675"/>
            <a:ext cx="4198937" cy="3319463"/>
            <a:chOff x="1706308" y="966434"/>
            <a:chExt cx="4270189" cy="4047022"/>
          </a:xfrm>
        </p:grpSpPr>
        <p:grpSp>
          <p:nvGrpSpPr>
            <p:cNvPr id="276490" name="Group 21"/>
            <p:cNvGrpSpPr>
              <a:grpSpLocks/>
            </p:cNvGrpSpPr>
            <p:nvPr/>
          </p:nvGrpSpPr>
          <p:grpSpPr bwMode="auto">
            <a:xfrm>
              <a:off x="1706308" y="966434"/>
              <a:ext cx="4270189" cy="4047022"/>
              <a:chOff x="2087" y="718"/>
              <a:chExt cx="3433" cy="3513"/>
            </a:xfrm>
          </p:grpSpPr>
          <p:sp>
            <p:nvSpPr>
              <p:cNvPr id="276495" name="Text Box 15"/>
              <p:cNvSpPr txBox="1">
                <a:spLocks noChangeArrowheads="1"/>
              </p:cNvSpPr>
              <p:nvPr/>
            </p:nvSpPr>
            <p:spPr bwMode="auto">
              <a:xfrm>
                <a:off x="3264" y="2755"/>
                <a:ext cx="480" cy="6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l-GR" altLang="zh-CN" sz="3200">
                    <a:solidFill>
                      <a:schemeClr val="bg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θ</a:t>
                </a:r>
                <a:r>
                  <a:rPr lang="en-US" altLang="zh-CN" sz="3200" baseline="-25000">
                    <a:solidFill>
                      <a:schemeClr val="bg1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r</a:t>
                </a:r>
                <a:endParaRPr lang="el-GR" altLang="zh-CN" sz="3200" baseline="-25000">
                  <a:solidFill>
                    <a:schemeClr val="bg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grpSp>
            <p:nvGrpSpPr>
              <p:cNvPr id="276496" name="Group 20"/>
              <p:cNvGrpSpPr>
                <a:grpSpLocks/>
              </p:cNvGrpSpPr>
              <p:nvPr/>
            </p:nvGrpSpPr>
            <p:grpSpPr bwMode="auto">
              <a:xfrm>
                <a:off x="2087" y="718"/>
                <a:ext cx="3433" cy="3513"/>
                <a:chOff x="1895" y="622"/>
                <a:chExt cx="3433" cy="3513"/>
              </a:xfrm>
            </p:grpSpPr>
            <p:sp>
              <p:nvSpPr>
                <p:cNvPr id="276497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3552" y="1152"/>
                  <a:ext cx="0" cy="2592"/>
                </a:xfrm>
                <a:prstGeom prst="line">
                  <a:avLst/>
                </a:prstGeom>
                <a:noFill/>
                <a:ln w="25400">
                  <a:solidFill>
                    <a:srgbClr val="FF00FF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pic>
              <p:nvPicPr>
                <p:cNvPr id="276498" name="Picture 9" descr="plane mirror colored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t="32867" b="43860"/>
                <a:stretch>
                  <a:fillRect/>
                </a:stretch>
              </p:blipFill>
              <p:spPr bwMode="auto">
                <a:xfrm>
                  <a:off x="1920" y="3648"/>
                  <a:ext cx="340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649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048" y="3744"/>
                  <a:ext cx="1008" cy="3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k-KZ" altLang="zh-CN" b="1">
                      <a:latin typeface="Arial Unicode MS" pitchFamily="34" charset="-128"/>
                    </a:rPr>
                    <a:t>Айна</a:t>
                  </a:r>
                  <a:endParaRPr lang="en-US" altLang="zh-CN" b="1">
                    <a:latin typeface="Arial Unicode MS" pitchFamily="34" charset="-128"/>
                  </a:endParaRPr>
                </a:p>
              </p:txBody>
            </p:sp>
            <p:sp>
              <p:nvSpPr>
                <p:cNvPr id="276500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3552" y="1152"/>
                  <a:ext cx="1440" cy="2592"/>
                </a:xfrm>
                <a:prstGeom prst="line">
                  <a:avLst/>
                </a:prstGeom>
                <a:noFill/>
                <a:ln w="50800">
                  <a:solidFill>
                    <a:srgbClr val="0070C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" name="Line 11"/>
                <p:cNvSpPr>
                  <a:spLocks noChangeShapeType="1"/>
                </p:cNvSpPr>
                <p:nvPr/>
              </p:nvSpPr>
              <p:spPr bwMode="auto">
                <a:xfrm flipH="1" flipV="1">
                  <a:off x="2112" y="1151"/>
                  <a:ext cx="1441" cy="2592"/>
                </a:xfrm>
                <a:prstGeom prst="line">
                  <a:avLst/>
                </a:prstGeom>
                <a:noFill/>
                <a:ln w="50800">
                  <a:solidFill>
                    <a:srgbClr val="FFCC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/>
                  <a:ext uri="{AF507438-7753-43E0-B8FC-AC1667EBCBE1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n>
                      <a:solidFill>
                        <a:srgbClr val="FF0000"/>
                      </a:solidFill>
                    </a:ln>
                    <a:latin typeface="+mn-lt"/>
                    <a:ea typeface="+mn-ea"/>
                  </a:endParaRPr>
                </a:p>
              </p:txBody>
            </p:sp>
            <p:sp>
              <p:nvSpPr>
                <p:cNvPr id="276502" name="Arc 13"/>
                <p:cNvSpPr>
                  <a:spLocks noChangeAspect="1"/>
                </p:cNvSpPr>
                <p:nvPr/>
              </p:nvSpPr>
              <p:spPr bwMode="auto">
                <a:xfrm rot="-124758">
                  <a:off x="2942" y="2447"/>
                  <a:ext cx="622" cy="1158"/>
                </a:xfrm>
                <a:custGeom>
                  <a:avLst/>
                  <a:gdLst>
                    <a:gd name="T0" fmla="*/ 0 w 11589"/>
                    <a:gd name="T1" fmla="*/ 0 h 21600"/>
                    <a:gd name="T2" fmla="*/ 0 w 11589"/>
                    <a:gd name="T3" fmla="*/ 0 h 21600"/>
                    <a:gd name="T4" fmla="*/ 0 w 11589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11589"/>
                    <a:gd name="T10" fmla="*/ 0 h 21600"/>
                    <a:gd name="T11" fmla="*/ 11589 w 11589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589" h="21600" fill="none" extrusionOk="0">
                      <a:moveTo>
                        <a:pt x="-1" y="2757"/>
                      </a:moveTo>
                      <a:cubicBezTo>
                        <a:pt x="3226" y="949"/>
                        <a:pt x="6862" y="-1"/>
                        <a:pt x="10561" y="0"/>
                      </a:cubicBezTo>
                      <a:cubicBezTo>
                        <a:pt x="10903" y="0"/>
                        <a:pt x="11246" y="8"/>
                        <a:pt x="11588" y="24"/>
                      </a:cubicBezTo>
                    </a:path>
                    <a:path w="11589" h="21600" stroke="0" extrusionOk="0">
                      <a:moveTo>
                        <a:pt x="-1" y="2757"/>
                      </a:moveTo>
                      <a:cubicBezTo>
                        <a:pt x="3226" y="949"/>
                        <a:pt x="6862" y="-1"/>
                        <a:pt x="10561" y="0"/>
                      </a:cubicBezTo>
                      <a:cubicBezTo>
                        <a:pt x="10903" y="0"/>
                        <a:pt x="11246" y="8"/>
                        <a:pt x="11588" y="24"/>
                      </a:cubicBezTo>
                      <a:lnTo>
                        <a:pt x="10561" y="21600"/>
                      </a:lnTo>
                      <a:lnTo>
                        <a:pt x="-1" y="2757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 Unicode MS" pitchFamily="34" charset="-128"/>
                  </a:endParaRPr>
                </a:p>
              </p:txBody>
            </p:sp>
            <p:sp>
              <p:nvSpPr>
                <p:cNvPr id="276503" name="Arc 14"/>
                <p:cNvSpPr>
                  <a:spLocks noChangeAspect="1"/>
                </p:cNvSpPr>
                <p:nvPr/>
              </p:nvSpPr>
              <p:spPr bwMode="auto">
                <a:xfrm rot="124758" flipH="1">
                  <a:off x="3546" y="2264"/>
                  <a:ext cx="623" cy="1392"/>
                </a:xfrm>
                <a:custGeom>
                  <a:avLst/>
                  <a:gdLst>
                    <a:gd name="T0" fmla="*/ 0 w 10926"/>
                    <a:gd name="T1" fmla="*/ 0 h 21600"/>
                    <a:gd name="T2" fmla="*/ 0 w 10926"/>
                    <a:gd name="T3" fmla="*/ 0 h 21600"/>
                    <a:gd name="T4" fmla="*/ 0 w 10926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10926"/>
                    <a:gd name="T10" fmla="*/ 0 h 21600"/>
                    <a:gd name="T11" fmla="*/ 10926 w 1092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926" h="21600" fill="none" extrusionOk="0">
                      <a:moveTo>
                        <a:pt x="-1" y="2757"/>
                      </a:moveTo>
                      <a:cubicBezTo>
                        <a:pt x="3226" y="949"/>
                        <a:pt x="6862" y="-1"/>
                        <a:pt x="10561" y="0"/>
                      </a:cubicBezTo>
                      <a:cubicBezTo>
                        <a:pt x="10682" y="0"/>
                        <a:pt x="10804" y="1"/>
                        <a:pt x="10925" y="3"/>
                      </a:cubicBezTo>
                    </a:path>
                    <a:path w="10926" h="21600" stroke="0" extrusionOk="0">
                      <a:moveTo>
                        <a:pt x="-1" y="2757"/>
                      </a:moveTo>
                      <a:cubicBezTo>
                        <a:pt x="3226" y="949"/>
                        <a:pt x="6862" y="-1"/>
                        <a:pt x="10561" y="0"/>
                      </a:cubicBezTo>
                      <a:cubicBezTo>
                        <a:pt x="10682" y="0"/>
                        <a:pt x="10804" y="1"/>
                        <a:pt x="10925" y="3"/>
                      </a:cubicBezTo>
                      <a:lnTo>
                        <a:pt x="10561" y="21600"/>
                      </a:lnTo>
                      <a:lnTo>
                        <a:pt x="-1" y="2757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 Unicode MS" pitchFamily="34" charset="-128"/>
                  </a:endParaRPr>
                </a:p>
              </p:txBody>
            </p:sp>
            <p:sp>
              <p:nvSpPr>
                <p:cNvPr id="276504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39" y="622"/>
                  <a:ext cx="1425" cy="3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k-KZ" altLang="zh-CN" b="1">
                      <a:solidFill>
                        <a:srgbClr val="FF00FF"/>
                      </a:solidFill>
                      <a:latin typeface="Arial Unicode MS" pitchFamily="34" charset="-128"/>
                    </a:rPr>
                    <a:t>Нормал</a:t>
                  </a:r>
                  <a:endParaRPr lang="en-US" altLang="zh-CN" b="1">
                    <a:solidFill>
                      <a:srgbClr val="FF00FF"/>
                    </a:solidFill>
                    <a:latin typeface="Arial Unicode MS" pitchFamily="34" charset="-128"/>
                  </a:endParaRPr>
                </a:p>
              </p:txBody>
            </p:sp>
            <p:sp>
              <p:nvSpPr>
                <p:cNvPr id="276505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464" y="2267"/>
                  <a:ext cx="686" cy="54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k-KZ" altLang="zh-CN" sz="1400" b="1">
                      <a:solidFill>
                        <a:srgbClr val="0070C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Түскен сәуле</a:t>
                  </a:r>
                  <a:endParaRPr lang="en-US" altLang="zh-CN" sz="1400" b="1">
                    <a:solidFill>
                      <a:srgbClr val="0070C0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sp>
              <p:nvSpPr>
                <p:cNvPr id="276506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895" y="2205"/>
                  <a:ext cx="955" cy="54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kk-KZ" altLang="zh-CN" sz="1400" b="1">
                      <a:solidFill>
                        <a:srgbClr val="FFCC0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Шағылған сәуле</a:t>
                  </a:r>
                  <a:endParaRPr lang="en-US" altLang="zh-CN" sz="1400" b="1">
                    <a:solidFill>
                      <a:srgbClr val="FFCC00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</p:grpSp>
        </p:grpSp>
        <p:sp>
          <p:nvSpPr>
            <p:cNvPr id="37" name="弧形 36"/>
            <p:cNvSpPr/>
            <p:nvPr/>
          </p:nvSpPr>
          <p:spPr>
            <a:xfrm>
              <a:off x="2915522" y="2843818"/>
              <a:ext cx="891170" cy="679343"/>
            </a:xfrm>
            <a:prstGeom prst="arc">
              <a:avLst>
                <a:gd name="adj1" fmla="val 10926624"/>
                <a:gd name="adj2" fmla="val 2038249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弧形 38"/>
            <p:cNvSpPr/>
            <p:nvPr/>
          </p:nvSpPr>
          <p:spPr>
            <a:xfrm>
              <a:off x="3737271" y="2861238"/>
              <a:ext cx="891170" cy="749018"/>
            </a:xfrm>
            <a:prstGeom prst="arc">
              <a:avLst>
                <a:gd name="adj1" fmla="val 10926624"/>
                <a:gd name="adj2" fmla="val 20730893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6493" name="TextBox 39"/>
            <p:cNvSpPr txBox="1">
              <a:spLocks noChangeArrowheads="1"/>
            </p:cNvSpPr>
            <p:nvPr/>
          </p:nvSpPr>
          <p:spPr bwMode="auto">
            <a:xfrm>
              <a:off x="4067944" y="2227098"/>
              <a:ext cx="59503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altLang="zh-CN" sz="3200">
                  <a:latin typeface="Arial Unicode MS" pitchFamily="34" charset="-128"/>
                </a:rPr>
                <a:t>α</a:t>
              </a:r>
              <a:endParaRPr lang="zh-CN" altLang="en-US" sz="3200">
                <a:latin typeface="Arial Unicode MS" pitchFamily="34" charset="-128"/>
              </a:endParaRPr>
            </a:p>
          </p:txBody>
        </p:sp>
        <p:sp>
          <p:nvSpPr>
            <p:cNvPr id="276494" name="TextBox 40"/>
            <p:cNvSpPr txBox="1">
              <a:spLocks noChangeArrowheads="1"/>
            </p:cNvSpPr>
            <p:nvPr/>
          </p:nvSpPr>
          <p:spPr bwMode="auto">
            <a:xfrm>
              <a:off x="2894199" y="2227098"/>
              <a:ext cx="74748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altLang="zh-CN" sz="3200">
                  <a:latin typeface="Arial Unicode MS" pitchFamily="34" charset="-128"/>
                </a:rPr>
                <a:t>α</a:t>
              </a:r>
              <a:r>
                <a:rPr lang="en-US" altLang="zh-CN" sz="3200" b="1" baseline="30000">
                  <a:latin typeface="Arial Unicode MS" pitchFamily="34" charset="-128"/>
                </a:rPr>
                <a:t>’</a:t>
              </a:r>
              <a:endParaRPr lang="zh-CN" altLang="en-US" sz="3200" b="1" baseline="30000">
                <a:latin typeface="Arial Unicode MS" pitchFamily="34" charset="-128"/>
              </a:endParaRPr>
            </a:p>
          </p:txBody>
        </p:sp>
      </p:grpSp>
      <p:sp>
        <p:nvSpPr>
          <p:cNvPr id="276485" name="TextBox 42"/>
          <p:cNvSpPr txBox="1">
            <a:spLocks noChangeArrowheads="1"/>
          </p:cNvSpPr>
          <p:nvPr/>
        </p:nvSpPr>
        <p:spPr bwMode="auto">
          <a:xfrm>
            <a:off x="285750" y="2636838"/>
            <a:ext cx="32337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160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ЖАРЫҚТЫҢ ШАҒЫЛУ ЗАҢЫ</a:t>
            </a:r>
            <a:r>
              <a:rPr lang="en-US" altLang="zh-CN" sz="160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:</a:t>
            </a:r>
            <a:endParaRPr lang="zh-CN" altLang="en-US" sz="160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76486" name="TextBox 43"/>
          <p:cNvSpPr txBox="1">
            <a:spLocks noChangeArrowheads="1"/>
          </p:cNvSpPr>
          <p:nvPr/>
        </p:nvSpPr>
        <p:spPr bwMode="auto">
          <a:xfrm>
            <a:off x="3540125" y="2527300"/>
            <a:ext cx="1057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zh-CN" sz="240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α</a:t>
            </a:r>
            <a:r>
              <a:rPr lang="en-US" altLang="zh-CN" sz="240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=  </a:t>
            </a:r>
            <a:r>
              <a:rPr lang="el-GR" altLang="zh-CN" sz="240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α</a:t>
            </a:r>
            <a:r>
              <a:rPr lang="en-US" altLang="zh-CN" sz="2400" b="1" baseline="30000">
                <a:solidFill>
                  <a:srgbClr val="FF0000"/>
                </a:solidFill>
                <a:latin typeface="Arial Unicode MS" pitchFamily="34" charset="-128"/>
              </a:rPr>
              <a:t>’</a:t>
            </a:r>
            <a:endParaRPr lang="zh-CN" altLang="en-US" sz="2400" b="1" baseline="30000">
              <a:solidFill>
                <a:srgbClr val="FF0000"/>
              </a:solidFill>
              <a:latin typeface="Arial Unicode MS" pitchFamily="34" charset="-128"/>
            </a:endParaRPr>
          </a:p>
        </p:txBody>
      </p:sp>
      <p:sp>
        <p:nvSpPr>
          <p:cNvPr id="276487" name="TextBox 45"/>
          <p:cNvSpPr txBox="1">
            <a:spLocks noChangeArrowheads="1"/>
          </p:cNvSpPr>
          <p:nvPr/>
        </p:nvSpPr>
        <p:spPr bwMode="auto">
          <a:xfrm>
            <a:off x="296863" y="3035300"/>
            <a:ext cx="5400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Түсу бұрышы шағылу бұрышына тең болады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76488" name="TextBox 1"/>
          <p:cNvSpPr txBox="1">
            <a:spLocks noChangeArrowheads="1"/>
          </p:cNvSpPr>
          <p:nvPr/>
        </p:nvSpPr>
        <p:spPr bwMode="auto">
          <a:xfrm>
            <a:off x="827088" y="908050"/>
            <a:ext cx="75533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Геометриялық оптика жарықтың таралу заңдылығын жарық сәулелері арқылы қарастыратын оптиканың бір бөлімі. </a:t>
            </a:r>
          </a:p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сәулелері геометриялық сызық арқылы сипатталады</a:t>
            </a:r>
            <a:r>
              <a:rPr lang="kk-KZ" altLang="zh-CN">
                <a:latin typeface="Arial Unicode MS" pitchFamily="34" charset="-128"/>
              </a:rPr>
              <a:t>. </a:t>
            </a:r>
            <a:endParaRPr lang="zh-CN" altLang="en-US">
              <a:latin typeface="Arial Unicode MS" pitchFamily="34" charset="-128"/>
            </a:endParaRPr>
          </a:p>
        </p:txBody>
      </p:sp>
      <p:sp>
        <p:nvSpPr>
          <p:cNvPr id="276489" name="TextBox 5"/>
          <p:cNvSpPr txBox="1">
            <a:spLocks noChangeArrowheads="1"/>
          </p:cNvSpPr>
          <p:nvPr/>
        </p:nvSpPr>
        <p:spPr bwMode="auto">
          <a:xfrm>
            <a:off x="395288" y="3573463"/>
            <a:ext cx="4105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Түсу бұрышы түскен сәуле мен нормал арасындағы бұрыш. </a:t>
            </a:r>
          </a:p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Шағылу бұрышы шағылған сәуле мен нормал арасындағы бұрыш. 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24" name="TextBox 3"/>
          <p:cNvSpPr txBox="1">
            <a:spLocks noChangeArrowheads="1"/>
          </p:cNvSpPr>
          <p:nvPr/>
        </p:nvSpPr>
        <p:spPr bwMode="auto">
          <a:xfrm>
            <a:off x="1258888" y="188913"/>
            <a:ext cx="5270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ЖАРЫҚТЫҢ СЫНУ ЗАҢЫ</a:t>
            </a:r>
          </a:p>
        </p:txBody>
      </p:sp>
      <p:pic>
        <p:nvPicPr>
          <p:cNvPr id="70825" name="Picture 4" descr="http://www.refractometer.pl/img/snell_law_refracti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703263"/>
            <a:ext cx="28575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826" name="Rectangle 2"/>
          <p:cNvSpPr>
            <a:spLocks noChangeArrowheads="1"/>
          </p:cNvSpPr>
          <p:nvPr/>
        </p:nvSpPr>
        <p:spPr bwMode="auto">
          <a:xfrm>
            <a:off x="0" y="1000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sp>
        <p:nvSpPr>
          <p:cNvPr id="70827" name="Rectangle 4"/>
          <p:cNvSpPr>
            <a:spLocks noChangeArrowheads="1"/>
          </p:cNvSpPr>
          <p:nvPr/>
        </p:nvSpPr>
        <p:spPr bwMode="auto">
          <a:xfrm>
            <a:off x="22225" y="1889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graphicFrame>
        <p:nvGraphicFramePr>
          <p:cNvPr id="70819" name="Object 1187"/>
          <p:cNvGraphicFramePr>
            <a:graphicFrameLocks noChangeAspect="1"/>
          </p:cNvGraphicFramePr>
          <p:nvPr/>
        </p:nvGraphicFramePr>
        <p:xfrm>
          <a:off x="3779838" y="1052513"/>
          <a:ext cx="1079500" cy="668337"/>
        </p:xfrm>
        <a:graphic>
          <a:graphicData uri="http://schemas.openxmlformats.org/presentationml/2006/ole">
            <p:oleObj spid="_x0000_s70819" name="Equation" r:id="rId4" imgW="723586" imgH="444307" progId="">
              <p:embed/>
            </p:oleObj>
          </a:graphicData>
        </a:graphic>
      </p:graphicFrame>
      <p:sp>
        <p:nvSpPr>
          <p:cNvPr id="70828" name="TextBox 9"/>
          <p:cNvSpPr txBox="1">
            <a:spLocks noChangeArrowheads="1"/>
          </p:cNvSpPr>
          <p:nvPr/>
        </p:nvSpPr>
        <p:spPr bwMode="auto">
          <a:xfrm>
            <a:off x="2411413" y="1143000"/>
            <a:ext cx="12969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немесе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0829" name="TextBox 10"/>
          <p:cNvSpPr txBox="1">
            <a:spLocks noChangeArrowheads="1"/>
          </p:cNvSpPr>
          <p:nvPr/>
        </p:nvSpPr>
        <p:spPr bwMode="auto">
          <a:xfrm>
            <a:off x="6083300" y="836613"/>
            <a:ext cx="5762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zh-CN">
                <a:latin typeface="Arial Unicode MS" pitchFamily="34" charset="-128"/>
              </a:rPr>
              <a:t>ϑ</a:t>
            </a:r>
            <a:r>
              <a:rPr lang="kk-KZ" altLang="zh-CN" baseline="-25000">
                <a:latin typeface="Arial Unicode MS" pitchFamily="34" charset="-128"/>
              </a:rPr>
              <a:t>1</a:t>
            </a:r>
            <a:endParaRPr lang="zh-CN" altLang="en-US" baseline="-25000">
              <a:latin typeface="Arial Unicode MS" pitchFamily="34" charset="-128"/>
            </a:endParaRPr>
          </a:p>
        </p:txBody>
      </p:sp>
      <p:sp>
        <p:nvSpPr>
          <p:cNvPr id="70830" name="TextBox 11"/>
          <p:cNvSpPr txBox="1">
            <a:spLocks noChangeArrowheads="1"/>
          </p:cNvSpPr>
          <p:nvPr/>
        </p:nvSpPr>
        <p:spPr bwMode="auto">
          <a:xfrm>
            <a:off x="7380288" y="2427288"/>
            <a:ext cx="5762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zh-CN">
                <a:latin typeface="Arial Unicode MS" pitchFamily="34" charset="-128"/>
              </a:rPr>
              <a:t>ϑ</a:t>
            </a:r>
            <a:r>
              <a:rPr lang="kk-KZ" altLang="zh-CN" baseline="-25000">
                <a:latin typeface="Arial Unicode MS" pitchFamily="34" charset="-128"/>
              </a:rPr>
              <a:t>2</a:t>
            </a:r>
            <a:endParaRPr lang="zh-CN" altLang="en-US" baseline="-25000">
              <a:latin typeface="Arial Unicode MS" pitchFamily="34" charset="-128"/>
            </a:endParaRPr>
          </a:p>
          <a:p>
            <a:endParaRPr lang="zh-CN" altLang="en-US">
              <a:latin typeface="Arial Unicode MS" pitchFamily="34" charset="-128"/>
            </a:endParaRPr>
          </a:p>
        </p:txBody>
      </p:sp>
      <p:graphicFrame>
        <p:nvGraphicFramePr>
          <p:cNvPr id="70820" name="Object 1188"/>
          <p:cNvGraphicFramePr>
            <a:graphicFrameLocks noChangeAspect="1"/>
          </p:cNvGraphicFramePr>
          <p:nvPr/>
        </p:nvGraphicFramePr>
        <p:xfrm>
          <a:off x="684213" y="2136775"/>
          <a:ext cx="1093787" cy="804863"/>
        </p:xfrm>
        <a:graphic>
          <a:graphicData uri="http://schemas.openxmlformats.org/presentationml/2006/ole">
            <p:oleObj spid="_x0000_s70820" name="公式" r:id="rId5" imgW="609480" imgH="444240" progId="Equation.3">
              <p:embed/>
            </p:oleObj>
          </a:graphicData>
        </a:graphic>
      </p:graphicFrame>
      <p:sp>
        <p:nvSpPr>
          <p:cNvPr id="70831" name="TextBox 14"/>
          <p:cNvSpPr txBox="1">
            <a:spLocks noChangeArrowheads="1"/>
          </p:cNvSpPr>
          <p:nvPr/>
        </p:nvSpPr>
        <p:spPr bwMode="auto">
          <a:xfrm>
            <a:off x="2063750" y="2276475"/>
            <a:ext cx="12969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немесе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70821" name="Object 1189"/>
          <p:cNvGraphicFramePr>
            <a:graphicFrameLocks noChangeAspect="1"/>
          </p:cNvGraphicFramePr>
          <p:nvPr/>
        </p:nvGraphicFramePr>
        <p:xfrm>
          <a:off x="3419475" y="2227263"/>
          <a:ext cx="1476375" cy="444500"/>
        </p:xfrm>
        <a:graphic>
          <a:graphicData uri="http://schemas.openxmlformats.org/presentationml/2006/ole">
            <p:oleObj spid="_x0000_s70821" name="Equation" r:id="rId6" imgW="774360" imgH="228600" progId="">
              <p:embed/>
            </p:oleObj>
          </a:graphicData>
        </a:graphic>
      </p:graphicFrame>
      <p:sp>
        <p:nvSpPr>
          <p:cNvPr id="70832" name="TextBox 16"/>
          <p:cNvSpPr txBox="1">
            <a:spLocks noChangeArrowheads="1"/>
          </p:cNvSpPr>
          <p:nvPr/>
        </p:nvSpPr>
        <p:spPr bwMode="auto">
          <a:xfrm>
            <a:off x="5868988" y="1646238"/>
            <a:ext cx="7191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ауа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0833" name="TextBox 17"/>
          <p:cNvSpPr txBox="1">
            <a:spLocks noChangeArrowheads="1"/>
          </p:cNvSpPr>
          <p:nvPr/>
        </p:nvSpPr>
        <p:spPr bwMode="auto">
          <a:xfrm>
            <a:off x="5867400" y="2043113"/>
            <a:ext cx="719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су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0834" name="TextBox 18"/>
          <p:cNvSpPr txBox="1">
            <a:spLocks noChangeArrowheads="1"/>
          </p:cNvSpPr>
          <p:nvPr/>
        </p:nvSpPr>
        <p:spPr bwMode="auto">
          <a:xfrm>
            <a:off x="468313" y="3422650"/>
            <a:ext cx="55451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Егер 1-орта ауа, екінші ортаны су деп қарас</a:t>
            </a:r>
            <a:r>
              <a:rPr lang="kk-KZ" altLang="zh-CN">
                <a:ea typeface="Arial Unicode MS" pitchFamily="34" charset="-128"/>
                <a:cs typeface="Arial Unicode MS" pitchFamily="34" charset="-128"/>
              </a:rPr>
              <a:t>тыр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ақ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0835" name="TextBox 19"/>
          <p:cNvSpPr txBox="1">
            <a:spLocks noChangeArrowheads="1"/>
          </p:cNvSpPr>
          <p:nvPr/>
        </p:nvSpPr>
        <p:spPr bwMode="auto">
          <a:xfrm>
            <a:off x="863600" y="3933825"/>
            <a:ext cx="4284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i="1">
                <a:latin typeface="Arial Unicode MS" pitchFamily="34" charset="-128"/>
              </a:rPr>
              <a:t>n</a:t>
            </a:r>
            <a:r>
              <a:rPr lang="en-US" altLang="zh-CN" sz="2000" i="1" baseline="-25000">
                <a:latin typeface="Arial Unicode MS" pitchFamily="34" charset="-128"/>
              </a:rPr>
              <a:t>1  </a:t>
            </a:r>
            <a:r>
              <a:rPr lang="en-US" altLang="zh-CN" sz="2000" i="1">
                <a:latin typeface="Arial Unicode MS" pitchFamily="34" charset="-128"/>
              </a:rPr>
              <a:t>= 1,        </a:t>
            </a:r>
            <a:r>
              <a:rPr lang="el-GR" altLang="zh-CN" sz="2000">
                <a:solidFill>
                  <a:srgbClr val="000000"/>
                </a:solidFill>
                <a:latin typeface="Arial Unicode MS" pitchFamily="34" charset="-128"/>
              </a:rPr>
              <a:t>ϑ</a:t>
            </a:r>
            <a:r>
              <a:rPr lang="kk-KZ" altLang="zh-CN" sz="2000" baseline="-25000">
                <a:solidFill>
                  <a:srgbClr val="000000"/>
                </a:solidFill>
                <a:latin typeface="Arial Unicode MS" pitchFamily="34" charset="-128"/>
              </a:rPr>
              <a:t>1</a:t>
            </a:r>
            <a:r>
              <a:rPr lang="en-US" altLang="zh-CN" sz="2000" baseline="-25000">
                <a:solidFill>
                  <a:srgbClr val="000000"/>
                </a:solidFill>
                <a:latin typeface="Arial Unicode MS" pitchFamily="34" charset="-128"/>
              </a:rPr>
              <a:t> </a:t>
            </a:r>
            <a:r>
              <a:rPr lang="en-US" altLang="zh-CN" sz="2000" i="1">
                <a:latin typeface="Arial Unicode MS" pitchFamily="34" charset="-128"/>
              </a:rPr>
              <a:t>= c,         n</a:t>
            </a:r>
            <a:r>
              <a:rPr lang="en-US" altLang="zh-CN" sz="2000" i="1" baseline="-25000">
                <a:latin typeface="Arial Unicode MS" pitchFamily="34" charset="-128"/>
              </a:rPr>
              <a:t>2 </a:t>
            </a:r>
            <a:r>
              <a:rPr lang="en-US" altLang="zh-CN" sz="2000" i="1">
                <a:latin typeface="Arial Unicode MS" pitchFamily="34" charset="-128"/>
              </a:rPr>
              <a:t>= 1.3</a:t>
            </a:r>
            <a:r>
              <a:rPr lang="ru-RU" altLang="zh-CN" sz="2000" i="1"/>
              <a:t>3</a:t>
            </a:r>
            <a:endParaRPr lang="zh-CN" altLang="en-US" sz="2000" i="1"/>
          </a:p>
        </p:txBody>
      </p:sp>
      <p:graphicFrame>
        <p:nvGraphicFramePr>
          <p:cNvPr id="70822" name="Object 1190"/>
          <p:cNvGraphicFramePr>
            <a:graphicFrameLocks noChangeAspect="1"/>
          </p:cNvGraphicFramePr>
          <p:nvPr/>
        </p:nvGraphicFramePr>
        <p:xfrm>
          <a:off x="5753100" y="3943350"/>
          <a:ext cx="1193800" cy="407988"/>
        </p:xfrm>
        <a:graphic>
          <a:graphicData uri="http://schemas.openxmlformats.org/presentationml/2006/ole">
            <p:oleObj spid="_x0000_s70822" name="Формула" r:id="rId7" imgW="520560" imgH="177480" progId="Equation.3">
              <p:embed/>
            </p:oleObj>
          </a:graphicData>
        </a:graphic>
      </p:graphicFrame>
      <p:sp>
        <p:nvSpPr>
          <p:cNvPr id="22" name="矩形 21"/>
          <p:cNvSpPr/>
          <p:nvPr/>
        </p:nvSpPr>
        <p:spPr>
          <a:xfrm>
            <a:off x="5478463" y="4652963"/>
            <a:ext cx="28384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i="1" kern="0" dirty="0">
                <a:solidFill>
                  <a:srgbClr val="000000"/>
                </a:solidFill>
                <a:latin typeface="Arial Unicode MS" pitchFamily="34" charset="-122"/>
              </a:rPr>
              <a:t>c = </a:t>
            </a:r>
            <a:r>
              <a:rPr lang="en-US" altLang="zh-CN" sz="2000" kern="0" dirty="0">
                <a:solidFill>
                  <a:srgbClr val="000000"/>
                </a:solidFill>
                <a:latin typeface="Arial Unicode MS" pitchFamily="34" charset="-122"/>
              </a:rPr>
              <a:t>3.10</a:t>
            </a:r>
            <a:r>
              <a:rPr lang="en-US" altLang="zh-CN" sz="2000" kern="0" baseline="30000" dirty="0">
                <a:solidFill>
                  <a:srgbClr val="000000"/>
                </a:solidFill>
                <a:latin typeface="Arial Unicode MS" pitchFamily="34" charset="-122"/>
              </a:rPr>
              <a:t>8</a:t>
            </a:r>
            <a:r>
              <a:rPr lang="en-US" altLang="zh-CN" sz="2000" kern="0" dirty="0">
                <a:solidFill>
                  <a:srgbClr val="000000"/>
                </a:solidFill>
                <a:latin typeface="Arial Unicode MS" pitchFamily="34" charset="-122"/>
              </a:rPr>
              <a:t> </a:t>
            </a:r>
            <a:r>
              <a:rPr lang="kk-KZ" altLang="zh-CN" sz="2000" i="1" kern="0" dirty="0">
                <a:solidFill>
                  <a:srgbClr val="000000"/>
                </a:solidFill>
                <a:latin typeface="Arial Unicode MS" pitchFamily="34" charset="-122"/>
              </a:rPr>
              <a:t>м</a:t>
            </a:r>
            <a:r>
              <a:rPr lang="en-US" altLang="zh-CN" sz="2000" i="1" kern="0" dirty="0">
                <a:solidFill>
                  <a:srgbClr val="000000"/>
                </a:solidFill>
                <a:latin typeface="Arial Unicode MS" pitchFamily="34" charset="-122"/>
              </a:rPr>
              <a:t>/</a:t>
            </a:r>
            <a:r>
              <a:rPr lang="kk-KZ" altLang="zh-CN" sz="2000" i="1" kern="0" dirty="0">
                <a:solidFill>
                  <a:srgbClr val="000000"/>
                </a:solidFill>
                <a:latin typeface="Arial Unicode MS" pitchFamily="34" charset="-122"/>
              </a:rPr>
              <a:t>с</a:t>
            </a:r>
            <a:endParaRPr lang="zh-CN" altLang="en-US" sz="2000" i="1" kern="0" dirty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graphicFrame>
        <p:nvGraphicFramePr>
          <p:cNvPr id="70823" name="Object 1191"/>
          <p:cNvGraphicFramePr>
            <a:graphicFrameLocks noChangeAspect="1"/>
          </p:cNvGraphicFramePr>
          <p:nvPr/>
        </p:nvGraphicFramePr>
        <p:xfrm>
          <a:off x="863600" y="979488"/>
          <a:ext cx="1339850" cy="850900"/>
        </p:xfrm>
        <a:graphic>
          <a:graphicData uri="http://schemas.openxmlformats.org/presentationml/2006/ole">
            <p:oleObj spid="_x0000_s70823" name="Equation" r:id="rId8" imgW="685800" imgH="4316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577" name="Group 24"/>
          <p:cNvGrpSpPr>
            <a:grpSpLocks/>
          </p:cNvGrpSpPr>
          <p:nvPr/>
        </p:nvGrpSpPr>
        <p:grpSpPr bwMode="auto">
          <a:xfrm>
            <a:off x="2066925" y="647700"/>
            <a:ext cx="4657725" cy="5562600"/>
            <a:chOff x="2682" y="816"/>
            <a:chExt cx="2934" cy="3504"/>
          </a:xfrm>
        </p:grpSpPr>
        <p:grpSp>
          <p:nvGrpSpPr>
            <p:cNvPr id="280582" name="Group 23"/>
            <p:cNvGrpSpPr>
              <a:grpSpLocks/>
            </p:cNvGrpSpPr>
            <p:nvPr/>
          </p:nvGrpSpPr>
          <p:grpSpPr bwMode="auto">
            <a:xfrm>
              <a:off x="2682" y="816"/>
              <a:ext cx="2934" cy="3504"/>
              <a:chOff x="2778" y="816"/>
              <a:chExt cx="2934" cy="3504"/>
            </a:xfrm>
          </p:grpSpPr>
          <p:grpSp>
            <p:nvGrpSpPr>
              <p:cNvPr id="280584" name="Group 22"/>
              <p:cNvGrpSpPr>
                <a:grpSpLocks/>
              </p:cNvGrpSpPr>
              <p:nvPr/>
            </p:nvGrpSpPr>
            <p:grpSpPr bwMode="auto">
              <a:xfrm>
                <a:off x="2778" y="816"/>
                <a:ext cx="2934" cy="3504"/>
                <a:chOff x="2778" y="816"/>
                <a:chExt cx="2934" cy="3504"/>
              </a:xfrm>
            </p:grpSpPr>
            <p:pic>
              <p:nvPicPr>
                <p:cNvPr id="280593" name="Picture 6" descr="glass block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r="-2" b="-1877"/>
                <a:stretch>
                  <a:fillRect/>
                </a:stretch>
              </p:blipFill>
              <p:spPr bwMode="auto">
                <a:xfrm>
                  <a:off x="2832" y="2016"/>
                  <a:ext cx="2880" cy="14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Line 7"/>
                <p:cNvSpPr>
                  <a:spLocks noChangeShapeType="1"/>
                </p:cNvSpPr>
                <p:nvPr/>
              </p:nvSpPr>
              <p:spPr bwMode="auto">
                <a:xfrm>
                  <a:off x="4032" y="1392"/>
                  <a:ext cx="0" cy="1200"/>
                </a:xfrm>
                <a:prstGeom prst="line">
                  <a:avLst/>
                </a:prstGeom>
                <a:noFill/>
                <a:ln w="25400">
                  <a:solidFill>
                    <a:srgbClr val="FF00FF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/>
                  <a:ext uri="{AF507438-7753-43E0-B8FC-AC1667EBCBE1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7" name="Line 8"/>
                <p:cNvSpPr>
                  <a:spLocks noChangeShapeType="1"/>
                </p:cNvSpPr>
                <p:nvPr/>
              </p:nvSpPr>
              <p:spPr bwMode="auto">
                <a:xfrm>
                  <a:off x="2778" y="816"/>
                  <a:ext cx="1254" cy="1200"/>
                </a:xfrm>
                <a:prstGeom prst="line">
                  <a:avLst/>
                </a:prstGeom>
                <a:noFill/>
                <a:ln w="50800">
                  <a:solidFill>
                    <a:srgbClr val="FFCC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/>
                  <a:ext uri="{AF507438-7753-43E0-B8FC-AC1667EBCBE1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8" name="Line 9"/>
                <p:cNvSpPr>
                  <a:spLocks noChangeShapeType="1"/>
                </p:cNvSpPr>
                <p:nvPr/>
              </p:nvSpPr>
              <p:spPr bwMode="auto">
                <a:xfrm>
                  <a:off x="4032" y="2016"/>
                  <a:ext cx="624" cy="1440"/>
                </a:xfrm>
                <a:prstGeom prst="line">
                  <a:avLst/>
                </a:prstGeom>
                <a:noFill/>
                <a:ln w="50800">
                  <a:solidFill>
                    <a:srgbClr val="FFCC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/>
                  <a:ext uri="{AF507438-7753-43E0-B8FC-AC1667EBCBE1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9" name="Line 11"/>
                <p:cNvSpPr>
                  <a:spLocks noChangeShapeType="1"/>
                </p:cNvSpPr>
                <p:nvPr/>
              </p:nvSpPr>
              <p:spPr bwMode="auto">
                <a:xfrm>
                  <a:off x="4656" y="2832"/>
                  <a:ext cx="0" cy="1104"/>
                </a:xfrm>
                <a:prstGeom prst="line">
                  <a:avLst/>
                </a:prstGeom>
                <a:noFill/>
                <a:ln w="25400">
                  <a:solidFill>
                    <a:srgbClr val="FF00FF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/>
                  <a:ext uri="{AF507438-7753-43E0-B8FC-AC1667EBCBE1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0" name="Line 12"/>
                <p:cNvSpPr>
                  <a:spLocks noChangeShapeType="1"/>
                </p:cNvSpPr>
                <p:nvPr/>
              </p:nvSpPr>
              <p:spPr bwMode="auto">
                <a:xfrm>
                  <a:off x="4656" y="3456"/>
                  <a:ext cx="912" cy="864"/>
                </a:xfrm>
                <a:prstGeom prst="line">
                  <a:avLst/>
                </a:prstGeom>
                <a:noFill/>
                <a:ln w="50800">
                  <a:solidFill>
                    <a:srgbClr val="FFCC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/>
                  <a:ext uri="{AF507438-7753-43E0-B8FC-AC1667EBCBE1}"/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280585" name="Text Box 14"/>
              <p:cNvSpPr txBox="1">
                <a:spLocks noChangeArrowheads="1"/>
              </p:cNvSpPr>
              <p:nvPr/>
            </p:nvSpPr>
            <p:spPr bwMode="auto">
              <a:xfrm>
                <a:off x="3660" y="1152"/>
                <a:ext cx="9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k-KZ" altLang="zh-CN" b="1">
                    <a:solidFill>
                      <a:srgbClr val="FF00FF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нормал</a:t>
                </a:r>
                <a:r>
                  <a:rPr lang="kk-KZ" altLang="zh-CN" b="1">
                    <a:solidFill>
                      <a:srgbClr val="FF00FF"/>
                    </a:solidFill>
                    <a:ea typeface="Arial Unicode MS" pitchFamily="34" charset="-128"/>
                    <a:cs typeface="Arial Unicode MS" pitchFamily="34" charset="-128"/>
                  </a:rPr>
                  <a:t>ь</a:t>
                </a:r>
                <a:endParaRPr lang="en-US" altLang="zh-CN" b="1">
                  <a:solidFill>
                    <a:srgbClr val="FF00FF"/>
                  </a:solidFill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280586" name="Text Box 15"/>
              <p:cNvSpPr txBox="1">
                <a:spLocks noChangeArrowheads="1"/>
              </p:cNvSpPr>
              <p:nvPr/>
            </p:nvSpPr>
            <p:spPr bwMode="auto">
              <a:xfrm>
                <a:off x="4317" y="3924"/>
                <a:ext cx="9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k-KZ" altLang="zh-CN" b="1">
                    <a:solidFill>
                      <a:srgbClr val="FF00FF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нормал</a:t>
                </a:r>
                <a:r>
                  <a:rPr lang="kk-KZ" altLang="zh-CN" b="1">
                    <a:solidFill>
                      <a:srgbClr val="FF00FF"/>
                    </a:solidFill>
                    <a:ea typeface="Arial Unicode MS" pitchFamily="34" charset="-128"/>
                    <a:cs typeface="Arial Unicode MS" pitchFamily="34" charset="-128"/>
                  </a:rPr>
                  <a:t>ь</a:t>
                </a:r>
                <a:endParaRPr lang="en-US" altLang="zh-CN" b="1">
                  <a:solidFill>
                    <a:srgbClr val="FF00FF"/>
                  </a:solidFill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280587" name="Text Box 16"/>
              <p:cNvSpPr txBox="1">
                <a:spLocks noChangeArrowheads="1"/>
              </p:cNvSpPr>
              <p:nvPr/>
            </p:nvSpPr>
            <p:spPr bwMode="auto">
              <a:xfrm>
                <a:off x="5040" y="1688"/>
                <a:ext cx="52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k-KZ" altLang="zh-CN" b="1">
                    <a:solidFill>
                      <a:srgbClr val="B2B2B2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ауа</a:t>
                </a:r>
                <a:endParaRPr lang="en-US" altLang="zh-CN" b="1">
                  <a:solidFill>
                    <a:srgbClr val="B2B2B2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280588" name="Text Box 17"/>
              <p:cNvSpPr txBox="1">
                <a:spLocks noChangeArrowheads="1"/>
              </p:cNvSpPr>
              <p:nvPr/>
            </p:nvSpPr>
            <p:spPr bwMode="auto">
              <a:xfrm>
                <a:off x="5088" y="3552"/>
                <a:ext cx="52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k-KZ" altLang="zh-CN" b="1">
                    <a:solidFill>
                      <a:srgbClr val="B2B2B2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ауа</a:t>
                </a:r>
                <a:endParaRPr lang="en-US" altLang="zh-CN" b="1">
                  <a:solidFill>
                    <a:srgbClr val="B2B2B2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280589" name="Text Box 18"/>
              <p:cNvSpPr txBox="1">
                <a:spLocks noChangeArrowheads="1"/>
              </p:cNvSpPr>
              <p:nvPr/>
            </p:nvSpPr>
            <p:spPr bwMode="auto">
              <a:xfrm>
                <a:off x="3984" y="2378"/>
                <a:ext cx="3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l-GR" altLang="zh-CN" sz="2000">
                    <a:solidFill>
                      <a:srgbClr val="93EFFB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θ</a:t>
                </a:r>
                <a:r>
                  <a:rPr lang="en-US" altLang="zh-CN" sz="2000" baseline="-25000">
                    <a:solidFill>
                      <a:srgbClr val="93EFFB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r</a:t>
                </a:r>
                <a:endParaRPr lang="el-GR" altLang="zh-CN" sz="2000" baseline="-25000">
                  <a:solidFill>
                    <a:srgbClr val="93EFFB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280590" name="Text Box 19"/>
              <p:cNvSpPr txBox="1">
                <a:spLocks noChangeArrowheads="1"/>
              </p:cNvSpPr>
              <p:nvPr/>
            </p:nvSpPr>
            <p:spPr bwMode="auto">
              <a:xfrm>
                <a:off x="3808" y="1562"/>
                <a:ext cx="336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l-GR" altLang="zh-CN" sz="2000">
                    <a:solidFill>
                      <a:srgbClr val="000000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α</a:t>
                </a:r>
                <a:endParaRPr lang="el-GR" altLang="zh-CN" sz="2000" baseline="-2500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280591" name="Text Box 20"/>
              <p:cNvSpPr txBox="1">
                <a:spLocks noChangeArrowheads="1"/>
              </p:cNvSpPr>
              <p:nvPr/>
            </p:nvSpPr>
            <p:spPr bwMode="auto">
              <a:xfrm>
                <a:off x="4676" y="3607"/>
                <a:ext cx="3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l-GR" altLang="zh-CN" sz="2000">
                    <a:solidFill>
                      <a:srgbClr val="000000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α</a:t>
                </a:r>
                <a:endParaRPr lang="el-GR" altLang="zh-CN" sz="2000" baseline="-2500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280592" name="Text Box 21"/>
              <p:cNvSpPr txBox="1">
                <a:spLocks noChangeArrowheads="1"/>
              </p:cNvSpPr>
              <p:nvPr/>
            </p:nvSpPr>
            <p:spPr bwMode="auto">
              <a:xfrm>
                <a:off x="4380" y="2739"/>
                <a:ext cx="3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l-GR" altLang="zh-CN" sz="2000">
                    <a:solidFill>
                      <a:srgbClr val="93EFFB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θ</a:t>
                </a:r>
                <a:r>
                  <a:rPr lang="en-US" altLang="zh-CN" sz="2000" baseline="-25000">
                    <a:solidFill>
                      <a:srgbClr val="93EFFB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i</a:t>
                </a:r>
                <a:endParaRPr lang="el-GR" altLang="zh-CN" sz="2000" baseline="-25000">
                  <a:solidFill>
                    <a:srgbClr val="93EFFB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sp>
          <p:nvSpPr>
            <p:cNvPr id="280583" name="Text Box 10"/>
            <p:cNvSpPr txBox="1">
              <a:spLocks noChangeArrowheads="1"/>
            </p:cNvSpPr>
            <p:nvPr/>
          </p:nvSpPr>
          <p:spPr bwMode="auto">
            <a:xfrm>
              <a:off x="4821" y="2603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k-KZ" altLang="zh-CN" b="1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әйнек</a:t>
              </a:r>
              <a:r>
                <a:rPr lang="en-US" altLang="zh-CN" b="1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</a:t>
              </a:r>
            </a:p>
          </p:txBody>
        </p:sp>
      </p:grpSp>
      <p:sp>
        <p:nvSpPr>
          <p:cNvPr id="280578" name="TextBox 1"/>
          <p:cNvSpPr txBox="1">
            <a:spLocks noChangeArrowheads="1"/>
          </p:cNvSpPr>
          <p:nvPr/>
        </p:nvSpPr>
        <p:spPr bwMode="auto">
          <a:xfrm>
            <a:off x="4057650" y="3154363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zh-CN" b="1">
                <a:solidFill>
                  <a:srgbClr val="000000"/>
                </a:solidFill>
                <a:latin typeface="Arial Unicode MS" pitchFamily="34" charset="-128"/>
              </a:rPr>
              <a:t>β</a:t>
            </a:r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80579" name="矩形 2"/>
          <p:cNvSpPr>
            <a:spLocks noChangeArrowheads="1"/>
          </p:cNvSpPr>
          <p:nvPr/>
        </p:nvSpPr>
        <p:spPr bwMode="auto">
          <a:xfrm>
            <a:off x="4725988" y="3849688"/>
            <a:ext cx="414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zh-CN" b="1">
                <a:solidFill>
                  <a:srgbClr val="000000"/>
                </a:solidFill>
                <a:latin typeface="Arial Unicode MS" pitchFamily="34" charset="-128"/>
              </a:rPr>
              <a:t>β</a:t>
            </a:r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80580" name="矩形 3"/>
          <p:cNvSpPr>
            <a:spLocks noChangeArrowheads="1"/>
          </p:cNvSpPr>
          <p:nvPr/>
        </p:nvSpPr>
        <p:spPr bwMode="auto">
          <a:xfrm>
            <a:off x="250825" y="277813"/>
            <a:ext cx="8642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zh-CN" b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Түскен сәуле мен әйнекті тесіп өткен сәуле бір-біріне параллель 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 flipV="1">
            <a:off x="1366838" y="1363663"/>
            <a:ext cx="3548062" cy="3313112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1" name="TextBox 1"/>
          <p:cNvSpPr txBox="1">
            <a:spLocks noChangeArrowheads="1"/>
          </p:cNvSpPr>
          <p:nvPr/>
        </p:nvSpPr>
        <p:spPr bwMode="auto">
          <a:xfrm>
            <a:off x="755650" y="549275"/>
            <a:ext cx="72723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</a:rPr>
              <a:t>                   </a:t>
            </a:r>
            <a:r>
              <a:rPr lang="de-DE" altLang="zh-CN" b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ЖАРЫҚТЫҢ ТҮЗУ СЫЗЫҚТЫ </a:t>
            </a:r>
            <a:r>
              <a:rPr lang="kk-KZ" altLang="zh-CN" b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ТАРАЛУ </a:t>
            </a:r>
            <a:r>
              <a:rPr lang="de-DE" altLang="zh-CN" b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ЗАҢЫ</a:t>
            </a:r>
            <a:r>
              <a:rPr lang="de-DE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kk-KZ" altLang="zh-CN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Оптикалық бір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келкі 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ортада жарық сәулесі түзу сызық бойымен таралады. Егер сыну көрсеткіші барлық жерде бірдей болса,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ондай 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орта оптикалық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біртекті 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орта деп аталады.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1602" name="TextBox 2"/>
          <p:cNvSpPr txBox="1">
            <a:spLocks noChangeArrowheads="1"/>
          </p:cNvSpPr>
          <p:nvPr/>
        </p:nvSpPr>
        <p:spPr bwMode="auto">
          <a:xfrm>
            <a:off x="611188" y="1989138"/>
            <a:ext cx="74168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</a:rPr>
              <a:t>                  </a:t>
            </a:r>
            <a:r>
              <a:rPr lang="de-DE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ШОҚТАРЫНЫҢ ТӘУЕЛСІЗДІК ЗАҢЫ </a:t>
            </a:r>
            <a:endParaRPr lang="kk-KZ" altLang="zh-CN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 нүктеге түскен жарық сәулелері бір-біріне тәуелсіз болады</a:t>
            </a:r>
            <a:r>
              <a:rPr lang="kk-KZ" altLang="zh-CN">
                <a:latin typeface="Arial Unicode MS" pitchFamily="34" charset="-128"/>
              </a:rPr>
              <a:t>.</a:t>
            </a:r>
            <a:endParaRPr lang="zh-CN" altLang="en-US">
              <a:latin typeface="Arial Unicode MS" pitchFamily="34" charset="-128"/>
            </a:endParaRPr>
          </a:p>
        </p:txBody>
      </p:sp>
      <p:sp>
        <p:nvSpPr>
          <p:cNvPr id="281603" name="TextBox 13"/>
          <p:cNvSpPr txBox="1">
            <a:spLocks noChangeArrowheads="1"/>
          </p:cNvSpPr>
          <p:nvPr/>
        </p:nvSpPr>
        <p:spPr bwMode="auto">
          <a:xfrm>
            <a:off x="395288" y="2852738"/>
            <a:ext cx="7705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sp>
        <p:nvSpPr>
          <p:cNvPr id="281604" name="TextBox 15"/>
          <p:cNvSpPr txBox="1">
            <a:spLocks noChangeArrowheads="1"/>
          </p:cNvSpPr>
          <p:nvPr/>
        </p:nvSpPr>
        <p:spPr bwMode="auto">
          <a:xfrm>
            <a:off x="511175" y="3054350"/>
            <a:ext cx="770413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</a:t>
            </a:r>
            <a:r>
              <a:rPr lang="de-DE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СӘУЛЕЛЕРІНІҢ ҚАЙТЫМДЫЛЫҚ ЗАҢЫ</a:t>
            </a:r>
            <a:endParaRPr lang="kk-KZ" altLang="zh-CN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Егер сәуле </a:t>
            </a:r>
            <a:r>
              <a:rPr lang="el-GR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α</a:t>
            </a:r>
            <a:r>
              <a:rPr lang="ru-RU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бұрышымен түссе және екінші орта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да </a:t>
            </a:r>
            <a:r>
              <a:rPr lang="ru-RU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l-GR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β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бұрышымен сынса, онда екінші ортадан кейінгі бағытта </a:t>
            </a:r>
            <a:r>
              <a:rPr lang="el-GR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β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түсу бұрышымен жіберілген жағдайда, бірінші ортаға </a:t>
            </a:r>
            <a:r>
              <a:rPr lang="el-GR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α 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бұрышымен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тарайды. </a:t>
            </a:r>
            <a:endParaRPr lang="zh-CN" altLang="zh-CN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zh-CN" altLang="en-US">
              <a:latin typeface="Arial Unicode MS" pitchFamily="34" charset="-128"/>
            </a:endParaRP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4292600"/>
            <a:ext cx="349885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矩形 1"/>
          <p:cNvSpPr>
            <a:spLocks noChangeArrowheads="1"/>
          </p:cNvSpPr>
          <p:nvPr/>
        </p:nvSpPr>
        <p:spPr bwMode="auto">
          <a:xfrm>
            <a:off x="2268538" y="333375"/>
            <a:ext cx="54721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ТОЛЫҚ ІШКІ </a:t>
            </a:r>
            <a:r>
              <a:rPr lang="de-DE" altLang="zh-CN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ШАҒЫЛУ ҚҰБЫЛЫСЫ</a:t>
            </a:r>
            <a:endParaRPr lang="zh-CN" altLang="en-US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56" name="TextBox 2"/>
          <p:cNvSpPr txBox="1">
            <a:spLocks noChangeArrowheads="1"/>
          </p:cNvSpPr>
          <p:nvPr/>
        </p:nvSpPr>
        <p:spPr bwMode="auto">
          <a:xfrm>
            <a:off x="323850" y="847725"/>
            <a:ext cx="82804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Егер жарық сәулесі оптикалық </a:t>
            </a:r>
            <a:r>
              <a:rPr lang="de-DE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тығыз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ортадан оптикалық </a:t>
            </a:r>
            <a:r>
              <a:rPr lang="de-DE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сирек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ортаға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өтсе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және түсу бұрышы шектік бұрыштан үлкен болса, толық шағылу құбылысы байқалады. Сыну 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бұрышы 90</a:t>
            </a:r>
            <a:r>
              <a:rPr lang="de-DE" altLang="zh-CN" baseline="30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-қа тең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кездегі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түсу бұрышы </a:t>
            </a:r>
            <a:r>
              <a:rPr lang="el-GR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α</a:t>
            </a:r>
            <a:r>
              <a:rPr lang="de-DE" altLang="zh-CN" baseline="-2500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de-DE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шекті бұрыш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деп </a:t>
            </a:r>
            <a:r>
              <a:rPr lang="de-DE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аталады</a:t>
            </a:r>
            <a:r>
              <a:rPr lang="kk-KZ" altLang="zh-CN">
                <a:latin typeface="Arial Unicode MS" pitchFamily="34" charset="-128"/>
              </a:rPr>
              <a:t>.</a:t>
            </a:r>
            <a:endParaRPr lang="zh-CN" altLang="zh-CN" b="1">
              <a:latin typeface="Arial Unicode MS" pitchFamily="34" charset="-128"/>
            </a:endParaRPr>
          </a:p>
          <a:p>
            <a:endParaRPr lang="zh-CN" altLang="en-US">
              <a:latin typeface="Arial Unicode MS" pitchFamily="34" charset="-128"/>
            </a:endParaRPr>
          </a:p>
        </p:txBody>
      </p:sp>
      <p:sp>
        <p:nvSpPr>
          <p:cNvPr id="225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graphicFrame>
        <p:nvGraphicFramePr>
          <p:cNvPr id="2254" name="Object 206"/>
          <p:cNvGraphicFramePr>
            <a:graphicFrameLocks noChangeAspect="1"/>
          </p:cNvGraphicFramePr>
          <p:nvPr/>
        </p:nvGraphicFramePr>
        <p:xfrm>
          <a:off x="287338" y="2133600"/>
          <a:ext cx="1471612" cy="873125"/>
        </p:xfrm>
        <a:graphic>
          <a:graphicData uri="http://schemas.openxmlformats.org/presentationml/2006/ole">
            <p:oleObj spid="_x0000_s2254" name="Equation" r:id="rId3" imgW="736560" imgH="431640" progId="">
              <p:embed/>
            </p:oleObj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905000" y="1989138"/>
            <a:ext cx="6324600" cy="1905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969696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 wrap="none" anchor="ctr"/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endParaRPr lang="el-GR" altLang="zh-CN" sz="2400" kern="0" baseline="-25000" dirty="0">
              <a:solidFill>
                <a:srgbClr val="00007D"/>
              </a:solidFill>
              <a:latin typeface="Arial Unicode MS" pitchFamily="34" charset="-122"/>
              <a:ea typeface="+mn-ea"/>
              <a:cs typeface="Arial Unicode MS" pitchFamily="34" charset="-122"/>
            </a:endParaRPr>
          </a:p>
        </p:txBody>
      </p: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1905000" y="3930650"/>
            <a:ext cx="6324600" cy="2470150"/>
            <a:chOff x="1200" y="2476"/>
            <a:chExt cx="3120" cy="816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200" y="2476"/>
              <a:ext cx="3120" cy="816"/>
            </a:xfrm>
            <a:prstGeom prst="rect">
              <a:avLst/>
            </a:prstGeom>
            <a:solidFill>
              <a:srgbClr val="9999FF"/>
            </a:solidFill>
            <a:ln w="47625">
              <a:solidFill>
                <a:srgbClr val="9999FF"/>
              </a:solidFill>
              <a:miter lim="800000"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3888" y="2592"/>
              <a:ext cx="3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2800" kern="0" dirty="0" smtClean="0">
                  <a:solidFill>
                    <a:srgbClr val="000000"/>
                  </a:solidFill>
                  <a:latin typeface="Arial Unicode MS" pitchFamily="34" charset="-122"/>
                </a:rPr>
                <a:t>n</a:t>
              </a:r>
              <a:r>
                <a:rPr lang="en-US" altLang="zh-CN" sz="2800" kern="0" baseline="-25000" dirty="0" smtClean="0">
                  <a:solidFill>
                    <a:srgbClr val="000000"/>
                  </a:solidFill>
                  <a:latin typeface="Arial Unicode MS" pitchFamily="34" charset="-122"/>
                </a:rPr>
                <a:t>1</a:t>
              </a:r>
            </a:p>
          </p:txBody>
        </p:sp>
      </p:grp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3810000" y="2590800"/>
            <a:ext cx="0" cy="2514600"/>
          </a:xfrm>
          <a:prstGeom prst="line">
            <a:avLst/>
          </a:prstGeom>
          <a:noFill/>
          <a:ln w="47625" cap="rnd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>
            <a:off x="3810000" y="3886200"/>
            <a:ext cx="2133600" cy="0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2438400" y="3886200"/>
            <a:ext cx="1371600" cy="1981200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grpSp>
        <p:nvGrpSpPr>
          <p:cNvPr id="17" name="Group 13"/>
          <p:cNvGrpSpPr>
            <a:grpSpLocks/>
          </p:cNvGrpSpPr>
          <p:nvPr/>
        </p:nvGrpSpPr>
        <p:grpSpPr bwMode="auto">
          <a:xfrm rot="-5400000">
            <a:off x="3810000" y="3581400"/>
            <a:ext cx="304800" cy="304800"/>
            <a:chOff x="2400" y="2448"/>
            <a:chExt cx="192" cy="192"/>
          </a:xfrm>
        </p:grpSpPr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400" y="2640"/>
              <a:ext cx="192" cy="0"/>
            </a:xfrm>
            <a:prstGeom prst="line">
              <a:avLst/>
            </a:prstGeom>
            <a:noFill/>
            <a:ln w="47625">
              <a:solidFill>
                <a:srgbClr val="00007D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 rot="-5400000">
              <a:off x="2496" y="2544"/>
              <a:ext cx="192" cy="0"/>
            </a:xfrm>
            <a:prstGeom prst="line">
              <a:avLst/>
            </a:prstGeom>
            <a:noFill/>
            <a:ln w="47625">
              <a:solidFill>
                <a:srgbClr val="00007D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381000" y="3657600"/>
            <a:ext cx="144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Arial Unicode MS" pitchFamily="34" charset="-128"/>
              </a:rPr>
              <a:t>n</a:t>
            </a:r>
            <a:r>
              <a:rPr lang="en-US" altLang="zh-CN" sz="2800" b="1" baseline="-25000">
                <a:latin typeface="Arial Unicode MS" pitchFamily="34" charset="-128"/>
              </a:rPr>
              <a:t>1</a:t>
            </a:r>
            <a:r>
              <a:rPr lang="en-US" altLang="zh-CN" sz="2800" b="1">
                <a:latin typeface="Arial Unicode MS" pitchFamily="34" charset="-128"/>
              </a:rPr>
              <a:t> &gt; n</a:t>
            </a:r>
            <a:r>
              <a:rPr lang="en-US" altLang="zh-CN" sz="2800" b="1" baseline="-25000">
                <a:latin typeface="Arial Unicode MS" pitchFamily="34" charset="-128"/>
              </a:rPr>
              <a:t>2</a:t>
            </a:r>
          </a:p>
        </p:txBody>
      </p:sp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3328988" y="3767138"/>
            <a:ext cx="633412" cy="1101725"/>
            <a:chOff x="2069" y="2388"/>
            <a:chExt cx="399" cy="694"/>
          </a:xfrm>
        </p:grpSpPr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2069" y="2791"/>
              <a:ext cx="336" cy="291"/>
            </a:xfrm>
            <a:prstGeom prst="rect">
              <a:avLst/>
            </a:prstGeom>
            <a:noFill/>
            <a:ln w="47625">
              <a:noFill/>
              <a:miter lim="800000"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l-GR" altLang="zh-CN" sz="2400" kern="0" dirty="0" smtClean="0">
                  <a:solidFill>
                    <a:srgbClr val="FF0000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α</a:t>
              </a:r>
              <a:endParaRPr lang="el-GR" altLang="zh-CN" sz="2400" kern="0" baseline="-2500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23" name="Arc 20"/>
            <p:cNvSpPr>
              <a:spLocks/>
            </p:cNvSpPr>
            <p:nvPr/>
          </p:nvSpPr>
          <p:spPr bwMode="auto">
            <a:xfrm rot="1292108" flipV="1">
              <a:off x="2231" y="2388"/>
              <a:ext cx="237" cy="480"/>
            </a:xfrm>
            <a:custGeom>
              <a:avLst/>
              <a:gdLst>
                <a:gd name="T0" fmla="*/ 0 w 14151"/>
                <a:gd name="T1" fmla="*/ 0 h 21600"/>
                <a:gd name="T2" fmla="*/ 4 w 14151"/>
                <a:gd name="T3" fmla="*/ 1 h 21600"/>
                <a:gd name="T4" fmla="*/ 2 w 14151"/>
                <a:gd name="T5" fmla="*/ 11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151" h="21600" fill="none" extrusionOk="0">
                  <a:moveTo>
                    <a:pt x="0" y="946"/>
                  </a:moveTo>
                  <a:cubicBezTo>
                    <a:pt x="2049" y="318"/>
                    <a:pt x="4180" y="-1"/>
                    <a:pt x="6323" y="0"/>
                  </a:cubicBezTo>
                  <a:cubicBezTo>
                    <a:pt x="9000" y="0"/>
                    <a:pt x="11655" y="497"/>
                    <a:pt x="14150" y="1468"/>
                  </a:cubicBezTo>
                </a:path>
                <a:path w="14151" h="21600" stroke="0" extrusionOk="0">
                  <a:moveTo>
                    <a:pt x="0" y="946"/>
                  </a:moveTo>
                  <a:cubicBezTo>
                    <a:pt x="2049" y="318"/>
                    <a:pt x="4180" y="-1"/>
                    <a:pt x="6323" y="0"/>
                  </a:cubicBezTo>
                  <a:cubicBezTo>
                    <a:pt x="9000" y="0"/>
                    <a:pt x="11655" y="497"/>
                    <a:pt x="14150" y="1468"/>
                  </a:cubicBezTo>
                  <a:lnTo>
                    <a:pt x="6323" y="21600"/>
                  </a:lnTo>
                  <a:lnTo>
                    <a:pt x="0" y="946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2057400" y="5715000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latin typeface="Arial Unicode MS" pitchFamily="34" charset="-128"/>
              </a:rPr>
              <a:t>P</a:t>
            </a:r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flipV="1">
            <a:off x="2438400" y="3886200"/>
            <a:ext cx="0" cy="1981200"/>
          </a:xfrm>
          <a:prstGeom prst="line">
            <a:avLst/>
          </a:prstGeom>
          <a:noFill/>
          <a:ln w="38100">
            <a:solidFill>
              <a:srgbClr val="CCCCE6"/>
            </a:solidFill>
            <a:round/>
            <a:headEnd/>
            <a:tailEnd type="triangle" w="med" len="med"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 flipV="1">
            <a:off x="2438400" y="2209800"/>
            <a:ext cx="0" cy="1676400"/>
          </a:xfrm>
          <a:prstGeom prst="line">
            <a:avLst/>
          </a:prstGeom>
          <a:noFill/>
          <a:ln w="38100">
            <a:solidFill>
              <a:srgbClr val="CCCCE6"/>
            </a:solidFill>
            <a:round/>
            <a:headEnd/>
            <a:tailEnd type="triangle" w="med" len="med"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27" name="Line 24"/>
          <p:cNvSpPr>
            <a:spLocks noChangeShapeType="1"/>
          </p:cNvSpPr>
          <p:nvPr/>
        </p:nvSpPr>
        <p:spPr bwMode="auto">
          <a:xfrm flipV="1">
            <a:off x="2438400" y="3886200"/>
            <a:ext cx="457200" cy="1905000"/>
          </a:xfrm>
          <a:prstGeom prst="line">
            <a:avLst/>
          </a:prstGeom>
          <a:noFill/>
          <a:ln w="38100">
            <a:solidFill>
              <a:srgbClr val="666699"/>
            </a:solidFill>
            <a:round/>
            <a:headEnd/>
            <a:tailEnd type="triangle" w="med" len="med"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 flipV="1">
            <a:off x="2438400" y="3886200"/>
            <a:ext cx="914400" cy="1981200"/>
          </a:xfrm>
          <a:prstGeom prst="line">
            <a:avLst/>
          </a:prstGeom>
          <a:noFill/>
          <a:ln w="38100">
            <a:solidFill>
              <a:srgbClr val="92D050"/>
            </a:solidFill>
            <a:round/>
            <a:headEnd/>
            <a:tailEnd type="triangle" w="med" len="med"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>
            <a:off x="2438400" y="2590800"/>
            <a:ext cx="0" cy="2514600"/>
          </a:xfrm>
          <a:prstGeom prst="line">
            <a:avLst/>
          </a:prstGeom>
          <a:noFill/>
          <a:ln w="47625" cap="rnd">
            <a:solidFill>
              <a:srgbClr val="00007D"/>
            </a:solidFill>
            <a:prstDash val="sysDot"/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>
            <a:off x="2895600" y="2590800"/>
            <a:ext cx="0" cy="2514600"/>
          </a:xfrm>
          <a:prstGeom prst="line">
            <a:avLst/>
          </a:prstGeom>
          <a:noFill/>
          <a:ln w="47625" cap="rnd">
            <a:solidFill>
              <a:srgbClr val="00007D"/>
            </a:solidFill>
            <a:prstDash val="sysDot"/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>
            <a:off x="3352800" y="2590800"/>
            <a:ext cx="0" cy="2514600"/>
          </a:xfrm>
          <a:prstGeom prst="line">
            <a:avLst/>
          </a:prstGeom>
          <a:noFill/>
          <a:ln w="47625" cap="rnd">
            <a:solidFill>
              <a:srgbClr val="00007D"/>
            </a:solidFill>
            <a:prstDash val="sysDot"/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 flipH="1" flipV="1">
            <a:off x="2895600" y="3962400"/>
            <a:ext cx="457200" cy="1905000"/>
          </a:xfrm>
          <a:prstGeom prst="line">
            <a:avLst/>
          </a:prstGeom>
          <a:noFill/>
          <a:ln w="38100">
            <a:solidFill>
              <a:srgbClr val="666699"/>
            </a:solidFill>
            <a:round/>
            <a:headEnd type="triangle" w="med" len="med"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 flipH="1" flipV="1">
            <a:off x="3414713" y="3962400"/>
            <a:ext cx="914400" cy="1981200"/>
          </a:xfrm>
          <a:prstGeom prst="line">
            <a:avLst/>
          </a:prstGeom>
          <a:noFill/>
          <a:ln w="38100">
            <a:solidFill>
              <a:srgbClr val="92D050"/>
            </a:solidFill>
            <a:round/>
            <a:headEnd type="triangle" w="med" len="med"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 flipV="1">
            <a:off x="2895600" y="2286000"/>
            <a:ext cx="1066800" cy="1600200"/>
          </a:xfrm>
          <a:prstGeom prst="line">
            <a:avLst/>
          </a:prstGeom>
          <a:noFill/>
          <a:ln w="38100">
            <a:solidFill>
              <a:srgbClr val="666699"/>
            </a:solidFill>
            <a:round/>
            <a:headEnd/>
            <a:tailEnd type="triangle" w="med" len="med"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5" name="Line 34"/>
          <p:cNvSpPr>
            <a:spLocks noChangeShapeType="1"/>
          </p:cNvSpPr>
          <p:nvPr/>
        </p:nvSpPr>
        <p:spPr bwMode="auto">
          <a:xfrm flipV="1">
            <a:off x="3352800" y="3124200"/>
            <a:ext cx="1905000" cy="762000"/>
          </a:xfrm>
          <a:prstGeom prst="line">
            <a:avLst/>
          </a:prstGeom>
          <a:noFill/>
          <a:ln w="38100">
            <a:solidFill>
              <a:srgbClr val="92D050"/>
            </a:solidFill>
            <a:round/>
            <a:headEnd/>
            <a:tailEnd type="triangle" w="med" len="med"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 flipV="1">
            <a:off x="2438400" y="3886200"/>
            <a:ext cx="2438400" cy="1981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7" name="Line 36"/>
          <p:cNvSpPr>
            <a:spLocks noChangeShapeType="1"/>
          </p:cNvSpPr>
          <p:nvPr/>
        </p:nvSpPr>
        <p:spPr bwMode="auto">
          <a:xfrm flipH="1" flipV="1">
            <a:off x="4800600" y="3886200"/>
            <a:ext cx="2438400" cy="1981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>
            <a:off x="4800600" y="2590800"/>
            <a:ext cx="0" cy="2514600"/>
          </a:xfrm>
          <a:prstGeom prst="line">
            <a:avLst/>
          </a:prstGeom>
          <a:noFill/>
          <a:ln w="47625" cap="rnd">
            <a:solidFill>
              <a:srgbClr val="00007D"/>
            </a:solidFill>
            <a:prstDash val="sysDot"/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grpSp>
        <p:nvGrpSpPr>
          <p:cNvPr id="39" name="Group 57"/>
          <p:cNvGrpSpPr>
            <a:grpSpLocks/>
          </p:cNvGrpSpPr>
          <p:nvPr/>
        </p:nvGrpSpPr>
        <p:grpSpPr bwMode="auto">
          <a:xfrm>
            <a:off x="2971800" y="3678238"/>
            <a:ext cx="560388" cy="1146175"/>
            <a:chOff x="1872" y="2317"/>
            <a:chExt cx="353" cy="722"/>
          </a:xfrm>
        </p:grpSpPr>
        <p:sp>
          <p:nvSpPr>
            <p:cNvPr id="2302" name="Text Box 40"/>
            <p:cNvSpPr txBox="1">
              <a:spLocks noChangeArrowheads="1"/>
            </p:cNvSpPr>
            <p:nvPr/>
          </p:nvSpPr>
          <p:spPr bwMode="auto">
            <a:xfrm>
              <a:off x="1872" y="2748"/>
              <a:ext cx="3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zh-CN" sz="2400">
                  <a:solidFill>
                    <a:srgbClr val="00007D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α</a:t>
              </a:r>
              <a:endParaRPr lang="el-GR" altLang="zh-CN" sz="2400" baseline="-25000">
                <a:solidFill>
                  <a:srgbClr val="0000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1" name="Arc 41"/>
            <p:cNvSpPr>
              <a:spLocks/>
            </p:cNvSpPr>
            <p:nvPr/>
          </p:nvSpPr>
          <p:spPr bwMode="auto">
            <a:xfrm rot="1292108" flipV="1">
              <a:off x="2062" y="2317"/>
              <a:ext cx="163" cy="480"/>
            </a:xfrm>
            <a:custGeom>
              <a:avLst/>
              <a:gdLst>
                <a:gd name="T0" fmla="*/ 0 w 9728"/>
                <a:gd name="T1" fmla="*/ 0 h 21600"/>
                <a:gd name="T2" fmla="*/ 3 w 9728"/>
                <a:gd name="T3" fmla="*/ 1 h 21600"/>
                <a:gd name="T4" fmla="*/ 1 w 9728"/>
                <a:gd name="T5" fmla="*/ 11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728" h="21600" fill="none" extrusionOk="0">
                  <a:moveTo>
                    <a:pt x="-1" y="83"/>
                  </a:moveTo>
                  <a:cubicBezTo>
                    <a:pt x="631" y="27"/>
                    <a:pt x="1265" y="-1"/>
                    <a:pt x="1900" y="0"/>
                  </a:cubicBezTo>
                  <a:cubicBezTo>
                    <a:pt x="4577" y="0"/>
                    <a:pt x="7232" y="497"/>
                    <a:pt x="9727" y="1468"/>
                  </a:cubicBezTo>
                </a:path>
                <a:path w="9728" h="21600" stroke="0" extrusionOk="0">
                  <a:moveTo>
                    <a:pt x="-1" y="83"/>
                  </a:moveTo>
                  <a:cubicBezTo>
                    <a:pt x="631" y="27"/>
                    <a:pt x="1265" y="-1"/>
                    <a:pt x="1900" y="0"/>
                  </a:cubicBezTo>
                  <a:cubicBezTo>
                    <a:pt x="4577" y="0"/>
                    <a:pt x="7232" y="497"/>
                    <a:pt x="9727" y="1468"/>
                  </a:cubicBezTo>
                  <a:lnTo>
                    <a:pt x="1900" y="21600"/>
                  </a:lnTo>
                  <a:lnTo>
                    <a:pt x="-1" y="83"/>
                  </a:lnTo>
                  <a:close/>
                </a:path>
              </a:pathLst>
            </a:custGeom>
            <a:noFill/>
            <a:ln w="9525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2" name="Group 56"/>
          <p:cNvGrpSpPr>
            <a:grpSpLocks/>
          </p:cNvGrpSpPr>
          <p:nvPr/>
        </p:nvGrpSpPr>
        <p:grpSpPr bwMode="auto">
          <a:xfrm>
            <a:off x="2574925" y="3990975"/>
            <a:ext cx="533400" cy="1139825"/>
            <a:chOff x="1622" y="2514"/>
            <a:chExt cx="336" cy="718"/>
          </a:xfrm>
        </p:grpSpPr>
        <p:sp>
          <p:nvSpPr>
            <p:cNvPr id="2300" name="Text Box 43"/>
            <p:cNvSpPr txBox="1">
              <a:spLocks noChangeArrowheads="1"/>
            </p:cNvSpPr>
            <p:nvPr/>
          </p:nvSpPr>
          <p:spPr bwMode="auto">
            <a:xfrm>
              <a:off x="1622" y="2941"/>
              <a:ext cx="3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zh-CN" sz="2400">
                  <a:solidFill>
                    <a:srgbClr val="00007D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α</a:t>
              </a:r>
              <a:endParaRPr lang="el-GR" altLang="zh-CN" sz="2400" baseline="-25000">
                <a:solidFill>
                  <a:srgbClr val="0000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4" name="Arc 44"/>
            <p:cNvSpPr>
              <a:spLocks/>
            </p:cNvSpPr>
            <p:nvPr/>
          </p:nvSpPr>
          <p:spPr bwMode="auto">
            <a:xfrm rot="1292108" flipV="1">
              <a:off x="1758" y="2514"/>
              <a:ext cx="131" cy="477"/>
            </a:xfrm>
            <a:custGeom>
              <a:avLst/>
              <a:gdLst>
                <a:gd name="T0" fmla="*/ 1 w 7828"/>
                <a:gd name="T1" fmla="*/ 0 h 21457"/>
                <a:gd name="T2" fmla="*/ 2 w 7828"/>
                <a:gd name="T3" fmla="*/ 1 h 21457"/>
                <a:gd name="T4" fmla="*/ 0 w 7828"/>
                <a:gd name="T5" fmla="*/ 11 h 2145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828" h="21457" fill="none" extrusionOk="0">
                  <a:moveTo>
                    <a:pt x="2480" y="-1"/>
                  </a:moveTo>
                  <a:cubicBezTo>
                    <a:pt x="4311" y="211"/>
                    <a:pt x="6109" y="657"/>
                    <a:pt x="7827" y="1325"/>
                  </a:cubicBezTo>
                </a:path>
                <a:path w="7828" h="21457" stroke="0" extrusionOk="0">
                  <a:moveTo>
                    <a:pt x="2480" y="-1"/>
                  </a:moveTo>
                  <a:cubicBezTo>
                    <a:pt x="4311" y="211"/>
                    <a:pt x="6109" y="657"/>
                    <a:pt x="7827" y="1325"/>
                  </a:cubicBezTo>
                  <a:lnTo>
                    <a:pt x="0" y="21457"/>
                  </a:lnTo>
                  <a:lnTo>
                    <a:pt x="2480" y="-1"/>
                  </a:lnTo>
                  <a:close/>
                </a:path>
              </a:pathLst>
            </a:custGeom>
            <a:noFill/>
            <a:ln w="9525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5" name="Group 58"/>
          <p:cNvGrpSpPr>
            <a:grpSpLocks/>
          </p:cNvGrpSpPr>
          <p:nvPr/>
        </p:nvGrpSpPr>
        <p:grpSpPr bwMode="auto">
          <a:xfrm>
            <a:off x="4267200" y="3752850"/>
            <a:ext cx="666750" cy="1147763"/>
            <a:chOff x="2688" y="2364"/>
            <a:chExt cx="420" cy="723"/>
          </a:xfrm>
        </p:grpSpPr>
        <p:sp>
          <p:nvSpPr>
            <p:cNvPr id="2298" name="Text Box 46"/>
            <p:cNvSpPr txBox="1">
              <a:spLocks noChangeArrowheads="1"/>
            </p:cNvSpPr>
            <p:nvPr/>
          </p:nvSpPr>
          <p:spPr bwMode="auto">
            <a:xfrm>
              <a:off x="2688" y="2796"/>
              <a:ext cx="3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zh-CN" sz="2400">
                  <a:solidFill>
                    <a:srgbClr val="00007D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α</a:t>
              </a:r>
              <a:endParaRPr lang="el-GR" altLang="zh-CN" sz="2400" baseline="-25000">
                <a:solidFill>
                  <a:srgbClr val="0000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7" name="Arc 47"/>
            <p:cNvSpPr>
              <a:spLocks/>
            </p:cNvSpPr>
            <p:nvPr/>
          </p:nvSpPr>
          <p:spPr bwMode="auto">
            <a:xfrm rot="1292108" flipV="1">
              <a:off x="2804" y="2364"/>
              <a:ext cx="304" cy="480"/>
            </a:xfrm>
            <a:custGeom>
              <a:avLst/>
              <a:gdLst>
                <a:gd name="T0" fmla="*/ 0 w 18161"/>
                <a:gd name="T1" fmla="*/ 0 h 21600"/>
                <a:gd name="T2" fmla="*/ 5 w 18161"/>
                <a:gd name="T3" fmla="*/ 2 h 21600"/>
                <a:gd name="T4" fmla="*/ 2 w 18161"/>
                <a:gd name="T5" fmla="*/ 11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161" h="21600" fill="none" extrusionOk="0">
                  <a:moveTo>
                    <a:pt x="0" y="946"/>
                  </a:moveTo>
                  <a:cubicBezTo>
                    <a:pt x="2049" y="318"/>
                    <a:pt x="4180" y="-1"/>
                    <a:pt x="6323" y="0"/>
                  </a:cubicBezTo>
                  <a:cubicBezTo>
                    <a:pt x="10528" y="0"/>
                    <a:pt x="14643" y="1227"/>
                    <a:pt x="18161" y="3532"/>
                  </a:cubicBezTo>
                </a:path>
                <a:path w="18161" h="21600" stroke="0" extrusionOk="0">
                  <a:moveTo>
                    <a:pt x="0" y="946"/>
                  </a:moveTo>
                  <a:cubicBezTo>
                    <a:pt x="2049" y="318"/>
                    <a:pt x="4180" y="-1"/>
                    <a:pt x="6323" y="0"/>
                  </a:cubicBezTo>
                  <a:cubicBezTo>
                    <a:pt x="10528" y="0"/>
                    <a:pt x="14643" y="1227"/>
                    <a:pt x="18161" y="3532"/>
                  </a:cubicBezTo>
                  <a:lnTo>
                    <a:pt x="6323" y="21600"/>
                  </a:lnTo>
                  <a:lnTo>
                    <a:pt x="0" y="946"/>
                  </a:lnTo>
                  <a:close/>
                </a:path>
              </a:pathLst>
            </a:custGeom>
            <a:noFill/>
            <a:ln w="9525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8" name="Group 59"/>
          <p:cNvGrpSpPr>
            <a:grpSpLocks/>
          </p:cNvGrpSpPr>
          <p:nvPr/>
        </p:nvGrpSpPr>
        <p:grpSpPr bwMode="auto">
          <a:xfrm>
            <a:off x="4951413" y="3821113"/>
            <a:ext cx="611187" cy="1060450"/>
            <a:chOff x="3119" y="2407"/>
            <a:chExt cx="385" cy="668"/>
          </a:xfrm>
        </p:grpSpPr>
        <p:sp>
          <p:nvSpPr>
            <p:cNvPr id="49" name="Arc 48"/>
            <p:cNvSpPr>
              <a:spLocks/>
            </p:cNvSpPr>
            <p:nvPr/>
          </p:nvSpPr>
          <p:spPr bwMode="auto">
            <a:xfrm rot="1292108" flipV="1">
              <a:off x="3119" y="2407"/>
              <a:ext cx="281" cy="480"/>
            </a:xfrm>
            <a:custGeom>
              <a:avLst/>
              <a:gdLst>
                <a:gd name="T0" fmla="*/ 0 w 16823"/>
                <a:gd name="T1" fmla="*/ 0 h 21599"/>
                <a:gd name="T2" fmla="*/ 5 w 16823"/>
                <a:gd name="T3" fmla="*/ 4 h 21599"/>
                <a:gd name="T4" fmla="*/ 0 w 16823"/>
                <a:gd name="T5" fmla="*/ 11 h 2159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823" h="21599" fill="none" extrusionOk="0">
                  <a:moveTo>
                    <a:pt x="205" y="-1"/>
                  </a:moveTo>
                  <a:cubicBezTo>
                    <a:pt x="6670" y="61"/>
                    <a:pt x="12767" y="3015"/>
                    <a:pt x="16822" y="8051"/>
                  </a:cubicBezTo>
                </a:path>
                <a:path w="16823" h="21599" stroke="0" extrusionOk="0">
                  <a:moveTo>
                    <a:pt x="205" y="-1"/>
                  </a:moveTo>
                  <a:cubicBezTo>
                    <a:pt x="6670" y="61"/>
                    <a:pt x="12767" y="3015"/>
                    <a:pt x="16822" y="8051"/>
                  </a:cubicBezTo>
                  <a:lnTo>
                    <a:pt x="0" y="21599"/>
                  </a:lnTo>
                  <a:lnTo>
                    <a:pt x="205" y="-1"/>
                  </a:lnTo>
                  <a:close/>
                </a:path>
              </a:pathLst>
            </a:custGeom>
            <a:noFill/>
            <a:ln w="9525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297" name="Text Box 49"/>
            <p:cNvSpPr txBox="1">
              <a:spLocks noChangeArrowheads="1"/>
            </p:cNvSpPr>
            <p:nvPr/>
          </p:nvSpPr>
          <p:spPr bwMode="auto">
            <a:xfrm>
              <a:off x="3168" y="2784"/>
              <a:ext cx="3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zh-CN" sz="2400">
                  <a:solidFill>
                    <a:srgbClr val="00007D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α</a:t>
              </a:r>
              <a:r>
                <a:rPr lang="en-US" altLang="zh-CN" sz="2400">
                  <a:solidFill>
                    <a:srgbClr val="00007D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’</a:t>
              </a:r>
              <a:endParaRPr lang="el-GR" altLang="zh-CN" sz="2400" baseline="-25000">
                <a:solidFill>
                  <a:srgbClr val="0000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grpSp>
        <p:nvGrpSpPr>
          <p:cNvPr id="51" name="Group 60"/>
          <p:cNvGrpSpPr>
            <a:grpSpLocks/>
          </p:cNvGrpSpPr>
          <p:nvPr/>
        </p:nvGrpSpPr>
        <p:grpSpPr bwMode="auto">
          <a:xfrm>
            <a:off x="3352800" y="2890838"/>
            <a:ext cx="687388" cy="766762"/>
            <a:chOff x="2112" y="1821"/>
            <a:chExt cx="433" cy="483"/>
          </a:xfrm>
        </p:grpSpPr>
        <p:sp>
          <p:nvSpPr>
            <p:cNvPr id="52" name="Arc 51"/>
            <p:cNvSpPr>
              <a:spLocks/>
            </p:cNvSpPr>
            <p:nvPr/>
          </p:nvSpPr>
          <p:spPr bwMode="auto">
            <a:xfrm>
              <a:off x="2112" y="2064"/>
              <a:ext cx="288" cy="240"/>
            </a:xfrm>
            <a:custGeom>
              <a:avLst/>
              <a:gdLst>
                <a:gd name="T0" fmla="*/ 0 w 21600"/>
                <a:gd name="T1" fmla="*/ 0 h 21600"/>
                <a:gd name="T2" fmla="*/ 4 w 21600"/>
                <a:gd name="T3" fmla="*/ 3 h 21600"/>
                <a:gd name="T4" fmla="*/ 0 w 21600"/>
                <a:gd name="T5" fmla="*/ 3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007D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295" name="Text Box 52"/>
            <p:cNvSpPr txBox="1">
              <a:spLocks noChangeArrowheads="1"/>
            </p:cNvSpPr>
            <p:nvPr/>
          </p:nvSpPr>
          <p:spPr bwMode="auto">
            <a:xfrm>
              <a:off x="2209" y="1821"/>
              <a:ext cx="3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zh-CN" sz="2400">
                  <a:solidFill>
                    <a:srgbClr val="00007D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β</a:t>
              </a:r>
              <a:endParaRPr lang="el-GR" altLang="zh-CN" sz="2400" baseline="-25000">
                <a:solidFill>
                  <a:srgbClr val="0000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grpSp>
        <p:nvGrpSpPr>
          <p:cNvPr id="54" name="Group 55"/>
          <p:cNvGrpSpPr>
            <a:grpSpLocks/>
          </p:cNvGrpSpPr>
          <p:nvPr/>
        </p:nvGrpSpPr>
        <p:grpSpPr bwMode="auto">
          <a:xfrm>
            <a:off x="2895600" y="2667000"/>
            <a:ext cx="533400" cy="685800"/>
            <a:chOff x="1824" y="1680"/>
            <a:chExt cx="336" cy="432"/>
          </a:xfrm>
        </p:grpSpPr>
        <p:sp>
          <p:nvSpPr>
            <p:cNvPr id="55" name="Arc 50"/>
            <p:cNvSpPr>
              <a:spLocks/>
            </p:cNvSpPr>
            <p:nvPr/>
          </p:nvSpPr>
          <p:spPr bwMode="auto">
            <a:xfrm>
              <a:off x="1824" y="2064"/>
              <a:ext cx="222" cy="48"/>
            </a:xfrm>
            <a:custGeom>
              <a:avLst/>
              <a:gdLst>
                <a:gd name="T0" fmla="*/ 0 w 19938"/>
                <a:gd name="T1" fmla="*/ 0 h 21600"/>
                <a:gd name="T2" fmla="*/ 2 w 19938"/>
                <a:gd name="T3" fmla="*/ 0 h 21600"/>
                <a:gd name="T4" fmla="*/ 0 w 1993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938" h="21600" fill="none" extrusionOk="0">
                  <a:moveTo>
                    <a:pt x="-1" y="0"/>
                  </a:moveTo>
                  <a:cubicBezTo>
                    <a:pt x="8719" y="0"/>
                    <a:pt x="16584" y="5242"/>
                    <a:pt x="19938" y="13291"/>
                  </a:cubicBezTo>
                </a:path>
                <a:path w="19938" h="21600" stroke="0" extrusionOk="0">
                  <a:moveTo>
                    <a:pt x="-1" y="0"/>
                  </a:moveTo>
                  <a:cubicBezTo>
                    <a:pt x="8719" y="0"/>
                    <a:pt x="16584" y="5242"/>
                    <a:pt x="19938" y="13291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007D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293" name="Text Box 53"/>
            <p:cNvSpPr txBox="1">
              <a:spLocks noChangeArrowheads="1"/>
            </p:cNvSpPr>
            <p:nvPr/>
          </p:nvSpPr>
          <p:spPr bwMode="auto">
            <a:xfrm>
              <a:off x="1824" y="1680"/>
              <a:ext cx="3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zh-CN" sz="2400">
                  <a:solidFill>
                    <a:srgbClr val="00007D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β</a:t>
              </a:r>
              <a:endParaRPr lang="el-GR" altLang="zh-CN" sz="2400" baseline="-25000">
                <a:solidFill>
                  <a:srgbClr val="0000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2287" name="TextBox 57"/>
          <p:cNvSpPr txBox="1">
            <a:spLocks noChangeArrowheads="1"/>
          </p:cNvSpPr>
          <p:nvPr/>
        </p:nvSpPr>
        <p:spPr bwMode="auto">
          <a:xfrm>
            <a:off x="6421438" y="4281488"/>
            <a:ext cx="931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су</a:t>
            </a:r>
            <a:endParaRPr lang="zh-CN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88" name="TextBox 58"/>
          <p:cNvSpPr txBox="1">
            <a:spLocks noChangeArrowheads="1"/>
          </p:cNvSpPr>
          <p:nvPr/>
        </p:nvSpPr>
        <p:spPr bwMode="auto">
          <a:xfrm>
            <a:off x="6305550" y="2814638"/>
            <a:ext cx="788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ауа</a:t>
            </a:r>
            <a:endParaRPr lang="zh-CN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89" name="TextBox 59"/>
          <p:cNvSpPr txBox="1">
            <a:spLocks noChangeArrowheads="1"/>
          </p:cNvSpPr>
          <p:nvPr/>
        </p:nvSpPr>
        <p:spPr bwMode="auto">
          <a:xfrm>
            <a:off x="7229475" y="2755900"/>
            <a:ext cx="9302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latin typeface="Arial Unicode MS" pitchFamily="34" charset="-128"/>
              </a:rPr>
              <a:t>n</a:t>
            </a:r>
            <a:r>
              <a:rPr lang="en-US" altLang="zh-CN" sz="2800" baseline="-25000">
                <a:latin typeface="Arial Unicode MS" pitchFamily="34" charset="-128"/>
              </a:rPr>
              <a:t>2</a:t>
            </a:r>
            <a:endParaRPr lang="zh-CN" altLang="en-US" sz="2800" baseline="-25000">
              <a:latin typeface="Arial Unicode MS" pitchFamily="34" charset="-128"/>
            </a:endParaRPr>
          </a:p>
        </p:txBody>
      </p:sp>
      <p:sp>
        <p:nvSpPr>
          <p:cNvPr id="57" name="Line 11"/>
          <p:cNvSpPr>
            <a:spLocks noChangeShapeType="1"/>
          </p:cNvSpPr>
          <p:nvPr/>
        </p:nvSpPr>
        <p:spPr bwMode="auto">
          <a:xfrm>
            <a:off x="3833813" y="3930650"/>
            <a:ext cx="1295400" cy="1477963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2291" name="TextBox 5"/>
          <p:cNvSpPr txBox="1">
            <a:spLocks noChangeArrowheads="1"/>
          </p:cNvSpPr>
          <p:nvPr/>
        </p:nvSpPr>
        <p:spPr bwMode="auto">
          <a:xfrm>
            <a:off x="4114800" y="2973388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altLang="zh-CN" sz="280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β</a:t>
            </a:r>
            <a:endParaRPr lang="zh-CN" altLang="en-US" sz="280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00"/>
                            </p:stCondLst>
                            <p:childTnLst>
                              <p:par>
                                <p:cTn id="1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3" name="Picture 2" descr="17_6 refle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609600"/>
            <a:ext cx="8204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934" name="Object 166"/>
          <p:cNvGraphicFramePr>
            <a:graphicFrameLocks noChangeAspect="1"/>
          </p:cNvGraphicFramePr>
          <p:nvPr/>
        </p:nvGraphicFramePr>
        <p:xfrm>
          <a:off x="7192963" y="4395788"/>
          <a:ext cx="1165225" cy="615950"/>
        </p:xfrm>
        <a:graphic>
          <a:graphicData uri="http://schemas.openxmlformats.org/presentationml/2006/ole">
            <p:oleObj spid="_x0000_s32934" name="Equation" r:id="rId3" imgW="736560" imgH="393480" progId="">
              <p:embed/>
            </p:oleObj>
          </a:graphicData>
        </a:graphic>
      </p:graphicFrame>
      <p:pic>
        <p:nvPicPr>
          <p:cNvPr id="32935" name="Picture 2" descr="ey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4114800"/>
            <a:ext cx="5334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936" name="Picture 3" descr="plane mirror colore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84638" y="1968500"/>
            <a:ext cx="973137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937" name="Line 4"/>
          <p:cNvSpPr>
            <a:spLocks noChangeShapeType="1"/>
          </p:cNvSpPr>
          <p:nvPr/>
        </p:nvSpPr>
        <p:spPr bwMode="auto">
          <a:xfrm flipV="1">
            <a:off x="4495800" y="2438400"/>
            <a:ext cx="2286000" cy="12954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938" name="Line 5"/>
          <p:cNvSpPr>
            <a:spLocks noChangeShapeType="1"/>
          </p:cNvSpPr>
          <p:nvPr/>
        </p:nvSpPr>
        <p:spPr bwMode="auto">
          <a:xfrm flipV="1">
            <a:off x="4419600" y="3429000"/>
            <a:ext cx="2209800" cy="6096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2939" name="Picture 6" descr="so00105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6553200" y="2438400"/>
            <a:ext cx="457200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940" name="Line 7"/>
          <p:cNvSpPr>
            <a:spLocks noChangeShapeType="1"/>
          </p:cNvSpPr>
          <p:nvPr/>
        </p:nvSpPr>
        <p:spPr bwMode="auto">
          <a:xfrm flipH="1">
            <a:off x="3352800" y="4038600"/>
            <a:ext cx="1066800" cy="3048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941" name="Line 8"/>
          <p:cNvSpPr>
            <a:spLocks noChangeShapeType="1"/>
          </p:cNvSpPr>
          <p:nvPr/>
        </p:nvSpPr>
        <p:spPr bwMode="auto">
          <a:xfrm flipH="1">
            <a:off x="3352800" y="3733800"/>
            <a:ext cx="1143000" cy="6096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94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Жазық айнадығы кескін</a:t>
            </a:r>
            <a:endParaRPr lang="en-US" altLang="zh-CN" sz="3200" smtClean="0">
              <a:solidFill>
                <a:srgbClr val="93EFFB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2943" name="Picture 11" descr="so00105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05000" y="2438400"/>
            <a:ext cx="457200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944" name="Text Box 13"/>
          <p:cNvSpPr txBox="1">
            <a:spLocks noChangeArrowheads="1"/>
          </p:cNvSpPr>
          <p:nvPr/>
        </p:nvSpPr>
        <p:spPr bwMode="auto">
          <a:xfrm>
            <a:off x="1773238" y="34290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дене</a:t>
            </a:r>
            <a:endParaRPr lang="en-US" altLang="zh-CN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2945" name="Text Box 14"/>
          <p:cNvSpPr txBox="1">
            <a:spLocks noChangeArrowheads="1"/>
          </p:cNvSpPr>
          <p:nvPr/>
        </p:nvSpPr>
        <p:spPr bwMode="auto">
          <a:xfrm>
            <a:off x="6354763" y="34290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</a:t>
            </a:r>
            <a:endParaRPr lang="en-US" altLang="zh-CN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2946" name="Text Box 15"/>
          <p:cNvSpPr txBox="1">
            <a:spLocks noChangeArrowheads="1"/>
          </p:cNvSpPr>
          <p:nvPr/>
        </p:nvSpPr>
        <p:spPr bwMode="auto">
          <a:xfrm>
            <a:off x="0" y="5284788"/>
            <a:ext cx="914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 sz="20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Кескін: </a:t>
            </a:r>
            <a:r>
              <a:rPr lang="en-US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жалған кескін</a:t>
            </a:r>
            <a:r>
              <a:rPr lang="en-US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kk-KZ" altLang="zh-CN" sz="2000" i="1">
                <a:solidFill>
                  <a:srgbClr val="FFCC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үзік сызық</a:t>
            </a:r>
            <a:r>
              <a:rPr lang="en-US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lang="kk-KZ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және оң кескін</a:t>
            </a:r>
            <a:endParaRPr lang="en-US" altLang="zh-CN" sz="2000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ct val="50000"/>
              </a:spcBef>
            </a:pPr>
            <a:r>
              <a:rPr lang="kk-KZ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 үлкейтілмеген</a:t>
            </a:r>
            <a:r>
              <a:rPr lang="en-US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kk-KZ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дене биіктігі</a:t>
            </a:r>
            <a:r>
              <a:rPr lang="en-US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(h) =</a:t>
            </a:r>
            <a:r>
              <a:rPr lang="kk-KZ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кескін биіктігі</a:t>
            </a:r>
            <a:r>
              <a:rPr lang="en-US" altLang="zh-CN" sz="20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(H)</a:t>
            </a:r>
            <a:r>
              <a:rPr lang="en-US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spcBef>
                <a:spcPct val="50000"/>
              </a:spcBef>
            </a:pPr>
            <a:r>
              <a:rPr lang="kk-KZ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Дене аралығы</a:t>
            </a:r>
            <a:r>
              <a:rPr lang="en-US" altLang="zh-CN" sz="200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kk-KZ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</a:t>
            </a:r>
            <a:r>
              <a:rPr lang="en-US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= </a:t>
            </a:r>
            <a:r>
              <a:rPr lang="kk-KZ" altLang="zh-CN" sz="20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 аралығы</a:t>
            </a:r>
            <a:r>
              <a:rPr lang="en-US" altLang="zh-CN" sz="20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(b).</a:t>
            </a:r>
          </a:p>
        </p:txBody>
      </p:sp>
      <p:grpSp>
        <p:nvGrpSpPr>
          <p:cNvPr id="32947" name="Group 26"/>
          <p:cNvGrpSpPr>
            <a:grpSpLocks/>
          </p:cNvGrpSpPr>
          <p:nvPr/>
        </p:nvGrpSpPr>
        <p:grpSpPr bwMode="auto">
          <a:xfrm>
            <a:off x="2133600" y="2286000"/>
            <a:ext cx="4664075" cy="381000"/>
            <a:chOff x="1344" y="1968"/>
            <a:chExt cx="2938" cy="240"/>
          </a:xfrm>
        </p:grpSpPr>
        <p:sp>
          <p:nvSpPr>
            <p:cNvPr id="32958" name="Line 18"/>
            <p:cNvSpPr>
              <a:spLocks noChangeShapeType="1"/>
            </p:cNvSpPr>
            <p:nvPr/>
          </p:nvSpPr>
          <p:spPr bwMode="auto">
            <a:xfrm>
              <a:off x="1344" y="2016"/>
              <a:ext cx="148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959" name="Line 19"/>
            <p:cNvSpPr>
              <a:spLocks noChangeShapeType="1"/>
            </p:cNvSpPr>
            <p:nvPr/>
          </p:nvSpPr>
          <p:spPr bwMode="auto">
            <a:xfrm>
              <a:off x="2802" y="2016"/>
              <a:ext cx="1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960" name="Text Box 20"/>
            <p:cNvSpPr txBox="1">
              <a:spLocks noChangeArrowheads="1"/>
            </p:cNvSpPr>
            <p:nvPr/>
          </p:nvSpPr>
          <p:spPr bwMode="auto">
            <a:xfrm>
              <a:off x="1920" y="1977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>
                  <a:solidFill>
                    <a:srgbClr val="FFFFFF"/>
                  </a:solidFill>
                  <a:latin typeface="Arial Unicode MS" pitchFamily="34" charset="-128"/>
                </a:rPr>
                <a:t>a</a:t>
              </a:r>
              <a:endParaRPr lang="en-US" altLang="zh-CN" baseline="-25000">
                <a:solidFill>
                  <a:srgbClr val="FFFFFF"/>
                </a:solidFill>
                <a:latin typeface="Arial Unicode MS" pitchFamily="34" charset="-128"/>
              </a:endParaRPr>
            </a:p>
          </p:txBody>
        </p:sp>
        <p:sp>
          <p:nvSpPr>
            <p:cNvPr id="32961" name="Text Box 21"/>
            <p:cNvSpPr txBox="1">
              <a:spLocks noChangeArrowheads="1"/>
            </p:cNvSpPr>
            <p:nvPr/>
          </p:nvSpPr>
          <p:spPr bwMode="auto">
            <a:xfrm>
              <a:off x="3168" y="1968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>
                  <a:solidFill>
                    <a:srgbClr val="000000"/>
                  </a:solidFill>
                  <a:latin typeface="Arial Unicode MS" pitchFamily="34" charset="-128"/>
                </a:rPr>
                <a:t>b</a:t>
              </a:r>
              <a:endParaRPr lang="en-US" altLang="zh-CN" baseline="-25000">
                <a:solidFill>
                  <a:srgbClr val="000000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32948" name="Line 23"/>
          <p:cNvSpPr>
            <a:spLocks noChangeShapeType="1"/>
          </p:cNvSpPr>
          <p:nvPr/>
        </p:nvSpPr>
        <p:spPr bwMode="auto">
          <a:xfrm flipV="1">
            <a:off x="1828800" y="2438400"/>
            <a:ext cx="0" cy="990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949" name="Line 24"/>
          <p:cNvSpPr>
            <a:spLocks noChangeShapeType="1"/>
          </p:cNvSpPr>
          <p:nvPr/>
        </p:nvSpPr>
        <p:spPr bwMode="auto">
          <a:xfrm flipV="1">
            <a:off x="7162800" y="2438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950" name="Text Box 25"/>
          <p:cNvSpPr txBox="1">
            <a:spLocks noChangeArrowheads="1"/>
          </p:cNvSpPr>
          <p:nvPr/>
        </p:nvSpPr>
        <p:spPr bwMode="auto">
          <a:xfrm>
            <a:off x="7010400" y="2757488"/>
            <a:ext cx="609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aseline="-250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</a:t>
            </a:r>
          </a:p>
        </p:txBody>
      </p:sp>
      <p:sp>
        <p:nvSpPr>
          <p:cNvPr id="32951" name="Text Box 27"/>
          <p:cNvSpPr txBox="1">
            <a:spLocks noChangeArrowheads="1"/>
          </p:cNvSpPr>
          <p:nvPr/>
        </p:nvSpPr>
        <p:spPr bwMode="auto">
          <a:xfrm>
            <a:off x="1371600" y="27432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</a:t>
            </a:r>
            <a:endParaRPr lang="en-US" altLang="zh-CN" baseline="-25000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2952" name="Line 28"/>
          <p:cNvSpPr>
            <a:spLocks noChangeShapeType="1"/>
          </p:cNvSpPr>
          <p:nvPr/>
        </p:nvSpPr>
        <p:spPr bwMode="auto">
          <a:xfrm>
            <a:off x="2286000" y="3429000"/>
            <a:ext cx="2181225" cy="600075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953" name="Line 29"/>
          <p:cNvSpPr>
            <a:spLocks noChangeShapeType="1"/>
          </p:cNvSpPr>
          <p:nvPr/>
        </p:nvSpPr>
        <p:spPr bwMode="auto">
          <a:xfrm>
            <a:off x="2133600" y="2438400"/>
            <a:ext cx="2362200" cy="12954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954" name="TextBox 1"/>
          <p:cNvSpPr txBox="1">
            <a:spLocks noChangeArrowheads="1"/>
          </p:cNvSpPr>
          <p:nvPr/>
        </p:nvSpPr>
        <p:spPr bwMode="auto">
          <a:xfrm>
            <a:off x="2124075" y="1773238"/>
            <a:ext cx="2151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Нәрсе мен айна  аралығы</a:t>
            </a:r>
            <a:r>
              <a:rPr lang="en-US" altLang="zh-CN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zh-CN" altLang="en-US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2955" name="矩形 2"/>
          <p:cNvSpPr>
            <a:spLocks noChangeArrowheads="1"/>
          </p:cNvSpPr>
          <p:nvPr/>
        </p:nvSpPr>
        <p:spPr bwMode="auto">
          <a:xfrm>
            <a:off x="4751388" y="1900238"/>
            <a:ext cx="292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altLang="zh-CN" b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Айна мен кескін аралығы</a:t>
            </a:r>
            <a:r>
              <a:rPr lang="en-US" altLang="zh-CN">
                <a:solidFill>
                  <a:srgbClr val="000000"/>
                </a:solidFill>
                <a:latin typeface="Arial Unicode MS" pitchFamily="34" charset="-128"/>
              </a:rPr>
              <a:t> </a:t>
            </a:r>
            <a:endParaRPr lang="zh-CN" altLang="en-US">
              <a:latin typeface="Arial Unicode MS" pitchFamily="34" charset="-128"/>
            </a:endParaRPr>
          </a:p>
        </p:txBody>
      </p:sp>
      <p:sp>
        <p:nvSpPr>
          <p:cNvPr id="32956" name="TextBox 4"/>
          <p:cNvSpPr txBox="1">
            <a:spLocks noChangeArrowheads="1"/>
          </p:cNvSpPr>
          <p:nvPr/>
        </p:nvSpPr>
        <p:spPr bwMode="auto">
          <a:xfrm>
            <a:off x="4751388" y="4518025"/>
            <a:ext cx="24114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kk-KZ" altLang="zh-CN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Үлкею еселігі:</a:t>
            </a:r>
            <a:endParaRPr lang="zh-CN" altLang="en-US" b="1">
              <a:solidFill>
                <a:schemeClr val="hlin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altLang="zh-CN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Дене мен кескіннің оң солы</a:t>
            </a:r>
            <a:endParaRPr lang="zh-CN" altLang="en-US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87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09800" y="1708150"/>
            <a:ext cx="4724400" cy="4310063"/>
          </a:xfrm>
        </p:spPr>
      </p:pic>
      <p:sp>
        <p:nvSpPr>
          <p:cNvPr id="287747" name="TextBox 3"/>
          <p:cNvSpPr txBox="1">
            <a:spLocks noChangeArrowheads="1"/>
          </p:cNvSpPr>
          <p:nvPr/>
        </p:nvSpPr>
        <p:spPr bwMode="auto">
          <a:xfrm>
            <a:off x="1258888" y="6134100"/>
            <a:ext cx="698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Жазық айнадағы дене мен кескіннің оң солы алмасады.</a:t>
            </a:r>
            <a:endParaRPr lang="zh-CN" altLang="en-US" b="1">
              <a:solidFill>
                <a:schemeClr val="hlin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29513" y="6488113"/>
            <a:ext cx="1619250" cy="36988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14" name="Line 2"/>
          <p:cNvSpPr>
            <a:spLocks noChangeShapeType="1"/>
          </p:cNvSpPr>
          <p:nvPr/>
        </p:nvSpPr>
        <p:spPr bwMode="auto">
          <a:xfrm flipH="1">
            <a:off x="0" y="4191000"/>
            <a:ext cx="48768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915" name="Line 4"/>
          <p:cNvSpPr>
            <a:spLocks noChangeShapeType="1"/>
          </p:cNvSpPr>
          <p:nvPr/>
        </p:nvSpPr>
        <p:spPr bwMode="auto">
          <a:xfrm>
            <a:off x="1524000" y="2590800"/>
            <a:ext cx="3352800" cy="16002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916" name="Rectangle 5"/>
          <p:cNvSpPr>
            <a:spLocks noChangeArrowheads="1"/>
          </p:cNvSpPr>
          <p:nvPr/>
        </p:nvSpPr>
        <p:spPr bwMode="auto">
          <a:xfrm>
            <a:off x="0" y="1495425"/>
            <a:ext cx="1524000" cy="17526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Arial Unicode MS" pitchFamily="34" charset="-128"/>
            </a:endParaRPr>
          </a:p>
        </p:txBody>
      </p:sp>
      <p:sp>
        <p:nvSpPr>
          <p:cNvPr id="31917" name="Line 6"/>
          <p:cNvSpPr>
            <a:spLocks noChangeShapeType="1"/>
          </p:cNvSpPr>
          <p:nvPr/>
        </p:nvSpPr>
        <p:spPr bwMode="auto">
          <a:xfrm flipH="1">
            <a:off x="0" y="2590800"/>
            <a:ext cx="4724400" cy="40386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31918" name="Group 7"/>
          <p:cNvGrpSpPr>
            <a:grpSpLocks/>
          </p:cNvGrpSpPr>
          <p:nvPr/>
        </p:nvGrpSpPr>
        <p:grpSpPr bwMode="auto">
          <a:xfrm>
            <a:off x="0" y="3581400"/>
            <a:ext cx="9144000" cy="696913"/>
            <a:chOff x="0" y="2256"/>
            <a:chExt cx="5760" cy="439"/>
          </a:xfrm>
        </p:grpSpPr>
        <p:sp>
          <p:nvSpPr>
            <p:cNvPr id="31931" name="Line 8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932" name="Text Box 9"/>
            <p:cNvSpPr txBox="1">
              <a:spLocks noChangeArrowheads="1"/>
            </p:cNvSpPr>
            <p:nvPr/>
          </p:nvSpPr>
          <p:spPr bwMode="auto">
            <a:xfrm>
              <a:off x="3998" y="2464"/>
              <a:ext cx="17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1933" name="Line 10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91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фералық айнадағы кескін</a:t>
            </a:r>
            <a:r>
              <a:rPr lang="en-US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altLang="zh-CN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kk-KZ" altLang="zh-CN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ойыс, </a:t>
            </a:r>
            <a:r>
              <a:rPr lang="en-US" altLang="zh-CN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&gt; f )</a:t>
            </a:r>
          </a:p>
        </p:txBody>
      </p:sp>
      <p:sp>
        <p:nvSpPr>
          <p:cNvPr id="31920" name="Line 12"/>
          <p:cNvSpPr>
            <a:spLocks noChangeShapeType="1"/>
          </p:cNvSpPr>
          <p:nvPr/>
        </p:nvSpPr>
        <p:spPr bwMode="auto">
          <a:xfrm flipV="1">
            <a:off x="1524000" y="2576513"/>
            <a:ext cx="3228975" cy="14287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921" name="Text Box 13"/>
          <p:cNvSpPr txBox="1">
            <a:spLocks noChangeArrowheads="1"/>
          </p:cNvSpPr>
          <p:nvPr/>
        </p:nvSpPr>
        <p:spPr bwMode="auto">
          <a:xfrm>
            <a:off x="3419475" y="3570288"/>
            <a:ext cx="7620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pic>
        <p:nvPicPr>
          <p:cNvPr id="31922" name="Picture 14" descr="concave mirror color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84638" y="2120900"/>
            <a:ext cx="974725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923" name="Picture 16" descr="so00105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2554288"/>
            <a:ext cx="457200" cy="10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924" name="Picture 17" descr="so00105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V="1">
            <a:off x="2700338" y="3581400"/>
            <a:ext cx="2714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25" name="Text Box 18"/>
          <p:cNvSpPr txBox="1">
            <a:spLocks noChangeArrowheads="1"/>
          </p:cNvSpPr>
          <p:nvPr/>
        </p:nvSpPr>
        <p:spPr bwMode="auto">
          <a:xfrm>
            <a:off x="0" y="5638800"/>
            <a:ext cx="91440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Бірінші сызық оптикалық өске параллель, шағылған сәуле фокусты басып өтеді</a:t>
            </a:r>
            <a:r>
              <a:rPr lang="en-US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kk-KZ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Екінші сызық фокустан өтіп шағылған соң оптикалық өске параллель таралады</a:t>
            </a:r>
            <a:r>
              <a:rPr lang="en-US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altLang="zh-CN" b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sp>
        <p:nvSpPr>
          <p:cNvPr id="31926" name="TextBox 1"/>
          <p:cNvSpPr txBox="1">
            <a:spLocks noChangeArrowheads="1"/>
          </p:cNvSpPr>
          <p:nvPr/>
        </p:nvSpPr>
        <p:spPr bwMode="auto">
          <a:xfrm>
            <a:off x="395288" y="28829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b="1">
                <a:ea typeface="Arial Unicode MS" pitchFamily="34" charset="-128"/>
                <a:cs typeface="Arial Unicode MS" pitchFamily="34" charset="-128"/>
              </a:rPr>
              <a:t>Нәрсе</a:t>
            </a:r>
            <a:endParaRPr lang="zh-CN" altLang="en-US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927" name="TextBox 2"/>
          <p:cNvSpPr txBox="1">
            <a:spLocks noChangeArrowheads="1"/>
          </p:cNvSpPr>
          <p:nvPr/>
        </p:nvSpPr>
        <p:spPr bwMode="auto">
          <a:xfrm>
            <a:off x="1765300" y="3714750"/>
            <a:ext cx="947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</a:t>
            </a:r>
            <a:endParaRPr lang="zh-CN" altLang="en-US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928" name="Rectangle 2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 Unicode MS" pitchFamily="34" charset="-128"/>
            </a:endParaRPr>
          </a:p>
        </p:txBody>
      </p:sp>
      <p:graphicFrame>
        <p:nvGraphicFramePr>
          <p:cNvPr id="31913" name="Object 169"/>
          <p:cNvGraphicFramePr>
            <a:graphicFrameLocks noChangeAspect="1"/>
          </p:cNvGraphicFramePr>
          <p:nvPr/>
        </p:nvGraphicFramePr>
        <p:xfrm>
          <a:off x="6346825" y="1955800"/>
          <a:ext cx="1408113" cy="635000"/>
        </p:xfrm>
        <a:graphic>
          <a:graphicData uri="http://schemas.openxmlformats.org/presentationml/2006/ole">
            <p:oleObj spid="_x0000_s31913" name="公式" r:id="rId6" imgW="888614" imgH="406224" progId="Equation.3">
              <p:embed/>
            </p:oleObj>
          </a:graphicData>
        </a:graphic>
      </p:graphicFrame>
      <p:sp>
        <p:nvSpPr>
          <p:cNvPr id="31929" name="矩形 6"/>
          <p:cNvSpPr>
            <a:spLocks noChangeArrowheads="1"/>
          </p:cNvSpPr>
          <p:nvPr/>
        </p:nvSpPr>
        <p:spPr bwMode="auto">
          <a:xfrm>
            <a:off x="4067175" y="5157788"/>
            <a:ext cx="48434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altLang="zh-CN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Кескін: </a:t>
            </a:r>
            <a:r>
              <a:rPr lang="kk-KZ" altLang="zh-CN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теріс</a:t>
            </a:r>
            <a:r>
              <a:rPr lang="kk-KZ" altLang="zh-CN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кішірейген, </a:t>
            </a:r>
            <a:r>
              <a:rPr lang="kk-KZ" altLang="zh-CN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шын (нақты)</a:t>
            </a:r>
            <a:r>
              <a:rPr lang="kk-KZ" altLang="zh-CN"/>
              <a:t> </a:t>
            </a:r>
            <a:r>
              <a:rPr lang="kk-KZ" altLang="zh-CN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</a:t>
            </a:r>
            <a:endParaRPr lang="zh-CN" altLang="en-US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1930" name="Picture 7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48550" y="6492875"/>
            <a:ext cx="1695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97" name="Picture 2" descr="concave mirror color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2133600"/>
            <a:ext cx="973138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598" name="Line 3"/>
          <p:cNvSpPr>
            <a:spLocks noChangeShapeType="1"/>
          </p:cNvSpPr>
          <p:nvPr/>
        </p:nvSpPr>
        <p:spPr bwMode="auto">
          <a:xfrm flipH="1">
            <a:off x="0" y="2457450"/>
            <a:ext cx="4695825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599" name="Line 4"/>
          <p:cNvSpPr>
            <a:spLocks noChangeShapeType="1"/>
          </p:cNvSpPr>
          <p:nvPr/>
        </p:nvSpPr>
        <p:spPr bwMode="auto">
          <a:xfrm flipV="1">
            <a:off x="4267200" y="2457450"/>
            <a:ext cx="438150" cy="43815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18600" name="Group 5"/>
          <p:cNvGrpSpPr>
            <a:grpSpLocks/>
          </p:cNvGrpSpPr>
          <p:nvPr/>
        </p:nvGrpSpPr>
        <p:grpSpPr bwMode="auto">
          <a:xfrm>
            <a:off x="0" y="3581400"/>
            <a:ext cx="9144000" cy="660400"/>
            <a:chOff x="0" y="2256"/>
            <a:chExt cx="5760" cy="416"/>
          </a:xfrm>
        </p:grpSpPr>
        <p:sp>
          <p:nvSpPr>
            <p:cNvPr id="18615" name="Line 6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16" name="Text Box 7"/>
            <p:cNvSpPr txBox="1">
              <a:spLocks noChangeArrowheads="1"/>
            </p:cNvSpPr>
            <p:nvPr/>
          </p:nvSpPr>
          <p:spPr bwMode="auto">
            <a:xfrm>
              <a:off x="3386" y="2441"/>
              <a:ext cx="171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8617" name="Line 8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60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фералық айнадағы кескін</a:t>
            </a:r>
            <a:r>
              <a:rPr lang="en-US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altLang="zh-CN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kk-KZ" altLang="zh-CN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ойыс, </a:t>
            </a:r>
            <a:r>
              <a:rPr lang="en-US" altLang="zh-CN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&lt; f )</a:t>
            </a:r>
          </a:p>
        </p:txBody>
      </p:sp>
      <p:sp>
        <p:nvSpPr>
          <p:cNvPr id="18602" name="Line 10"/>
          <p:cNvSpPr>
            <a:spLocks noChangeShapeType="1"/>
          </p:cNvSpPr>
          <p:nvPr/>
        </p:nvSpPr>
        <p:spPr bwMode="auto">
          <a:xfrm flipV="1">
            <a:off x="4267200" y="2895600"/>
            <a:ext cx="581025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603" name="Text Box 11"/>
          <p:cNvSpPr txBox="1">
            <a:spLocks noChangeArrowheads="1"/>
          </p:cNvSpPr>
          <p:nvPr/>
        </p:nvSpPr>
        <p:spPr bwMode="auto">
          <a:xfrm>
            <a:off x="3429000" y="3581400"/>
            <a:ext cx="3048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pic>
        <p:nvPicPr>
          <p:cNvPr id="71693" name="Picture 13" descr="so00105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75275" y="2439988"/>
            <a:ext cx="511175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05" name="Picture 14" descr="so00105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02100" y="2882900"/>
            <a:ext cx="3143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606" name="Line 15"/>
          <p:cNvSpPr>
            <a:spLocks noChangeShapeType="1"/>
          </p:cNvSpPr>
          <p:nvPr/>
        </p:nvSpPr>
        <p:spPr bwMode="auto">
          <a:xfrm flipH="1">
            <a:off x="-9525" y="2900363"/>
            <a:ext cx="4857750" cy="2671762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607" name="Text Box 16"/>
          <p:cNvSpPr txBox="1">
            <a:spLocks noChangeArrowheads="1"/>
          </p:cNvSpPr>
          <p:nvPr/>
        </p:nvSpPr>
        <p:spPr bwMode="auto">
          <a:xfrm>
            <a:off x="0" y="5638800"/>
            <a:ext cx="91440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Бірінші сәуле оптикалық өске параллель түсіп, фокус арқылы шағылады</a:t>
            </a:r>
            <a:r>
              <a:rPr lang="en-US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kk-KZ" altLang="zh-CN" b="1">
              <a:solidFill>
                <a:srgbClr val="B2B2B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spcBef>
                <a:spcPct val="50000"/>
              </a:spcBef>
            </a:pPr>
            <a:r>
              <a:rPr lang="kk-KZ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Екінші сәуле фокус арқылы түсіп, өске параллель шағылады</a:t>
            </a:r>
            <a:r>
              <a:rPr lang="en-US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grpSp>
        <p:nvGrpSpPr>
          <p:cNvPr id="71697" name="Group 17"/>
          <p:cNvGrpSpPr>
            <a:grpSpLocks/>
          </p:cNvGrpSpPr>
          <p:nvPr/>
        </p:nvGrpSpPr>
        <p:grpSpPr bwMode="auto">
          <a:xfrm>
            <a:off x="4691063" y="533400"/>
            <a:ext cx="4452937" cy="2366963"/>
            <a:chOff x="2955" y="336"/>
            <a:chExt cx="2805" cy="1491"/>
          </a:xfrm>
        </p:grpSpPr>
        <p:sp>
          <p:nvSpPr>
            <p:cNvPr id="18613" name="Line 18"/>
            <p:cNvSpPr>
              <a:spLocks noChangeShapeType="1"/>
            </p:cNvSpPr>
            <p:nvPr/>
          </p:nvSpPr>
          <p:spPr bwMode="auto">
            <a:xfrm flipH="1">
              <a:off x="2955" y="1548"/>
              <a:ext cx="2805" cy="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14" name="Line 19"/>
            <p:cNvSpPr>
              <a:spLocks noChangeShapeType="1"/>
            </p:cNvSpPr>
            <p:nvPr/>
          </p:nvSpPr>
          <p:spPr bwMode="auto">
            <a:xfrm flipH="1">
              <a:off x="3042" y="336"/>
              <a:ext cx="2718" cy="1491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609" name="TextBox 1"/>
          <p:cNvSpPr txBox="1">
            <a:spLocks noChangeArrowheads="1"/>
          </p:cNvSpPr>
          <p:nvPr/>
        </p:nvSpPr>
        <p:spPr bwMode="auto">
          <a:xfrm>
            <a:off x="3132138" y="2692400"/>
            <a:ext cx="99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/>
              <a:t>н</a:t>
            </a:r>
            <a:r>
              <a:rPr lang="kk-KZ" altLang="zh-CN">
                <a:ea typeface="Arial Unicode MS" pitchFamily="34" charset="-128"/>
                <a:cs typeface="Arial Unicode MS" pitchFamily="34" charset="-128"/>
              </a:rPr>
              <a:t>әрсе</a:t>
            </a:r>
            <a:endParaRPr lang="zh-CN" altLang="en-US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8610" name="TextBox 2"/>
          <p:cNvSpPr txBox="1">
            <a:spLocks noChangeArrowheads="1"/>
          </p:cNvSpPr>
          <p:nvPr/>
        </p:nvSpPr>
        <p:spPr bwMode="auto">
          <a:xfrm>
            <a:off x="6084888" y="2692400"/>
            <a:ext cx="11509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8611" name="矩形 3"/>
          <p:cNvSpPr>
            <a:spLocks noChangeArrowheads="1"/>
          </p:cNvSpPr>
          <p:nvPr/>
        </p:nvSpPr>
        <p:spPr bwMode="auto">
          <a:xfrm>
            <a:off x="3492500" y="5202238"/>
            <a:ext cx="5651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Кескін: оң, үлкейген, жалған </a:t>
            </a:r>
            <a:r>
              <a:rPr lang="kk-KZ" altLang="zh-CN" b="1">
                <a:solidFill>
                  <a:schemeClr val="hlink"/>
                </a:solidFill>
                <a:ea typeface="Arial Unicode MS" pitchFamily="34" charset="-128"/>
                <a:cs typeface="Arial Unicode MS" pitchFamily="34" charset="-128"/>
              </a:rPr>
              <a:t>кескін </a:t>
            </a:r>
            <a:r>
              <a:rPr lang="kk-KZ" altLang="zh-CN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(үзік сызық)</a:t>
            </a:r>
            <a:r>
              <a:rPr lang="en-US" altLang="zh-CN" b="1">
                <a:solidFill>
                  <a:schemeClr val="hlin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graphicFrame>
        <p:nvGraphicFramePr>
          <p:cNvPr id="18596" name="Object 164"/>
          <p:cNvGraphicFramePr>
            <a:graphicFrameLocks noChangeAspect="1"/>
          </p:cNvGraphicFramePr>
          <p:nvPr/>
        </p:nvGraphicFramePr>
        <p:xfrm>
          <a:off x="6030913" y="4510088"/>
          <a:ext cx="1204912" cy="542925"/>
        </p:xfrm>
        <a:graphic>
          <a:graphicData uri="http://schemas.openxmlformats.org/presentationml/2006/ole">
            <p:oleObj spid="_x0000_s18596" name="公式" r:id="rId5" imgW="888614" imgH="406224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фералық айнадағы кескін</a:t>
            </a:r>
            <a:r>
              <a:rPr lang="en-US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altLang="zh-CN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kk-KZ" altLang="zh-CN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дөңес, </a:t>
            </a:r>
            <a:r>
              <a:rPr lang="en-US" altLang="zh-CN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&gt; f )</a:t>
            </a:r>
          </a:p>
        </p:txBody>
      </p:sp>
      <p:pic>
        <p:nvPicPr>
          <p:cNvPr id="293891" name="Picture 3" descr="convex mirror color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2133600"/>
            <a:ext cx="973138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3892" name="Group 4"/>
          <p:cNvGrpSpPr>
            <a:grpSpLocks/>
          </p:cNvGrpSpPr>
          <p:nvPr/>
        </p:nvGrpSpPr>
        <p:grpSpPr bwMode="auto">
          <a:xfrm>
            <a:off x="0" y="3581400"/>
            <a:ext cx="9144000" cy="695325"/>
            <a:chOff x="0" y="2256"/>
            <a:chExt cx="5760" cy="438"/>
          </a:xfrm>
        </p:grpSpPr>
        <p:sp>
          <p:nvSpPr>
            <p:cNvPr id="293904" name="Line 5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3905" name="Text Box 6"/>
            <p:cNvSpPr txBox="1">
              <a:spLocks noChangeArrowheads="1"/>
            </p:cNvSpPr>
            <p:nvPr/>
          </p:nvSpPr>
          <p:spPr bwMode="auto">
            <a:xfrm>
              <a:off x="3456" y="2463"/>
              <a:ext cx="205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93906" name="Line 7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3893" name="Text Box 8"/>
          <p:cNvSpPr txBox="1">
            <a:spLocks noChangeArrowheads="1"/>
          </p:cNvSpPr>
          <p:nvPr/>
        </p:nvSpPr>
        <p:spPr bwMode="auto">
          <a:xfrm>
            <a:off x="5105400" y="3581400"/>
            <a:ext cx="7620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pic>
        <p:nvPicPr>
          <p:cNvPr id="293894" name="Picture 9" descr="so0010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2574925"/>
            <a:ext cx="447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3895" name="Line 11"/>
          <p:cNvSpPr>
            <a:spLocks noChangeShapeType="1"/>
          </p:cNvSpPr>
          <p:nvPr/>
        </p:nvSpPr>
        <p:spPr bwMode="auto">
          <a:xfrm>
            <a:off x="1536700" y="2590800"/>
            <a:ext cx="27559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3896" name="Line 12"/>
          <p:cNvSpPr>
            <a:spLocks noChangeShapeType="1"/>
          </p:cNvSpPr>
          <p:nvPr/>
        </p:nvSpPr>
        <p:spPr bwMode="auto">
          <a:xfrm flipH="1" flipV="1">
            <a:off x="1143000" y="0"/>
            <a:ext cx="3136900" cy="258445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3897" name="Line 13"/>
          <p:cNvSpPr>
            <a:spLocks noChangeShapeType="1"/>
          </p:cNvSpPr>
          <p:nvPr/>
        </p:nvSpPr>
        <p:spPr bwMode="auto">
          <a:xfrm>
            <a:off x="1524000" y="2590800"/>
            <a:ext cx="2622550" cy="6477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3898" name="Line 14"/>
          <p:cNvSpPr>
            <a:spLocks noChangeShapeType="1"/>
          </p:cNvSpPr>
          <p:nvPr/>
        </p:nvSpPr>
        <p:spPr bwMode="auto">
          <a:xfrm flipH="1" flipV="1">
            <a:off x="0" y="3200400"/>
            <a:ext cx="4121150" cy="381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3899" name="Line 15"/>
          <p:cNvSpPr>
            <a:spLocks noChangeShapeType="1"/>
          </p:cNvSpPr>
          <p:nvPr/>
        </p:nvSpPr>
        <p:spPr bwMode="auto">
          <a:xfrm>
            <a:off x="4146550" y="3232150"/>
            <a:ext cx="4997450" cy="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3900" name="Line 16"/>
          <p:cNvSpPr>
            <a:spLocks noChangeShapeType="1"/>
          </p:cNvSpPr>
          <p:nvPr/>
        </p:nvSpPr>
        <p:spPr bwMode="auto">
          <a:xfrm>
            <a:off x="4286250" y="2590800"/>
            <a:ext cx="4857750" cy="40386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93901" name="Picture 17" descr="so0010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981575" y="3232150"/>
            <a:ext cx="155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3902" name="Text Box 19"/>
          <p:cNvSpPr txBox="1">
            <a:spLocks noChangeArrowheads="1"/>
          </p:cNvSpPr>
          <p:nvPr/>
        </p:nvSpPr>
        <p:spPr bwMode="auto">
          <a:xfrm>
            <a:off x="0" y="5253038"/>
            <a:ext cx="914400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Бірінші сәуле оптикалық өске параллель түсіп, фокус арқылы шағылады </a:t>
            </a:r>
          </a:p>
          <a:p>
            <a:pPr algn="ctr">
              <a:spcBef>
                <a:spcPct val="50000"/>
              </a:spcBef>
            </a:pPr>
            <a:r>
              <a:rPr lang="kk-KZ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Екінші сәуле фокус бағыты бойынша түсіп, өске параллель шағылады</a:t>
            </a:r>
            <a:r>
              <a:rPr lang="en-US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spcBef>
                <a:spcPct val="50000"/>
              </a:spcBef>
            </a:pPr>
            <a:r>
              <a:rPr lang="kk-KZ" altLang="zh-CN" b="1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Кескін: кішірейген, оң, жалған кескін.</a:t>
            </a:r>
            <a:endParaRPr lang="en-US" altLang="zh-CN" b="1">
              <a:solidFill>
                <a:srgbClr val="B2B2B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altLang="zh-CN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Дөңес және ойыс линзалар</a:t>
            </a:r>
            <a:endParaRPr lang="zh-CN" altLang="en-US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491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altLang="zh-CN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 : екі немесе бір жағы сфералық бетпен шектелген мөлдір дене.</a:t>
            </a:r>
          </a:p>
          <a:p>
            <a:r>
              <a:rPr lang="kk-KZ" altLang="zh-CN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 пішініен қарай: дөңес линза және ойыс линза деп екіге бөлінеді.</a:t>
            </a:r>
          </a:p>
          <a:p>
            <a:r>
              <a:rPr lang="kk-KZ" altLang="zh-CN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Қасиетіне қарай: жинағыш линза және шашыратқыш линза болып бөлінеді.</a:t>
            </a:r>
          </a:p>
          <a:p>
            <a:r>
              <a:rPr lang="kk-KZ" altLang="zh-CN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Жинағыш: ортасы екі шетінен қалың.</a:t>
            </a:r>
          </a:p>
          <a:p>
            <a:r>
              <a:rPr lang="kk-KZ" altLang="zh-CN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Шашыратқыш: Ортасы шетінен жұқа.</a:t>
            </a:r>
            <a:endParaRPr lang="zh-CN" altLang="en-US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7" name="标题 1"/>
          <p:cNvSpPr>
            <a:spLocks noGrp="1"/>
          </p:cNvSpPr>
          <p:nvPr>
            <p:ph type="title"/>
          </p:nvPr>
        </p:nvSpPr>
        <p:spPr>
          <a:xfrm>
            <a:off x="323850" y="274638"/>
            <a:ext cx="6840538" cy="1143000"/>
          </a:xfrm>
        </p:spPr>
        <p:txBody>
          <a:bodyPr/>
          <a:lstStyle/>
          <a:p>
            <a:r>
              <a:rPr lang="kk-KZ" altLang="zh-CN" smtClean="0">
                <a:latin typeface="Arial Unicode MS" pitchFamily="34" charset="-128"/>
              </a:rPr>
              <a:t>Линзаның пішіні</a:t>
            </a:r>
            <a:endParaRPr lang="zh-CN" altLang="en-US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95938" name="Picture 5" descr="sf36-2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867400" y="1628775"/>
            <a:ext cx="2598738" cy="4525963"/>
          </a:xfrm>
        </p:spPr>
      </p:pic>
      <p:sp>
        <p:nvSpPr>
          <p:cNvPr id="295939" name="TextBox 4"/>
          <p:cNvSpPr txBox="1">
            <a:spLocks noChangeArrowheads="1"/>
          </p:cNvSpPr>
          <p:nvPr/>
        </p:nvSpPr>
        <p:spPr bwMode="auto">
          <a:xfrm>
            <a:off x="827088" y="1773238"/>
            <a:ext cx="43211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8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Жинағыш линзалар: қос дөңес, ойыс</a:t>
            </a:r>
            <a:r>
              <a:rPr lang="en-US" altLang="zh-CN" sz="28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kk-KZ" altLang="zh-CN" sz="28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дөңес және жазық</a:t>
            </a:r>
            <a:r>
              <a:rPr lang="en-US" altLang="zh-CN" sz="28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kk-KZ" altLang="zh-CN" sz="28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дөңес.</a:t>
            </a:r>
            <a:endParaRPr lang="zh-CN" altLang="en-US" sz="280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5940" name="矩形 5"/>
          <p:cNvSpPr>
            <a:spLocks noChangeArrowheads="1"/>
          </p:cNvSpPr>
          <p:nvPr/>
        </p:nvSpPr>
        <p:spPr bwMode="auto">
          <a:xfrm>
            <a:off x="701675" y="4187825"/>
            <a:ext cx="4572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8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Шашыратқыш линзалар: қос ойыс, ойыс</a:t>
            </a:r>
            <a:r>
              <a:rPr lang="en-US" altLang="zh-CN" sz="28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kk-KZ" altLang="zh-CN" sz="28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дөңес және жазық</a:t>
            </a:r>
            <a:r>
              <a:rPr lang="en-US" altLang="zh-CN" sz="28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kk-KZ" altLang="zh-CN" sz="28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дөңес.</a:t>
            </a:r>
            <a:endParaRPr lang="zh-CN" altLang="en-US" sz="280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1" name="Picture 13" descr="convex lens 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790700"/>
            <a:ext cx="8350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Жинағыш линза</a:t>
            </a:r>
            <a:endParaRPr lang="en-US" altLang="zh-CN" smtClean="0">
              <a:solidFill>
                <a:srgbClr val="93EFFB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296963" name="Group 3"/>
          <p:cNvGrpSpPr>
            <a:grpSpLocks/>
          </p:cNvGrpSpPr>
          <p:nvPr/>
        </p:nvGrpSpPr>
        <p:grpSpPr bwMode="auto">
          <a:xfrm>
            <a:off x="0" y="3581400"/>
            <a:ext cx="9144000" cy="595313"/>
            <a:chOff x="0" y="2256"/>
            <a:chExt cx="5760" cy="375"/>
          </a:xfrm>
        </p:grpSpPr>
        <p:sp>
          <p:nvSpPr>
            <p:cNvPr id="296984" name="Line 4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6985" name="Text Box 5"/>
            <p:cNvSpPr txBox="1">
              <a:spLocks noChangeArrowheads="1"/>
            </p:cNvSpPr>
            <p:nvPr/>
          </p:nvSpPr>
          <p:spPr bwMode="auto">
            <a:xfrm>
              <a:off x="3168" y="2400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Оптикалық өс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96986" name="Line 6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96964" name="Group 7"/>
          <p:cNvGrpSpPr>
            <a:grpSpLocks/>
          </p:cNvGrpSpPr>
          <p:nvPr/>
        </p:nvGrpSpPr>
        <p:grpSpPr bwMode="auto">
          <a:xfrm>
            <a:off x="0" y="2362200"/>
            <a:ext cx="4572000" cy="2438400"/>
            <a:chOff x="0" y="1488"/>
            <a:chExt cx="2976" cy="1536"/>
          </a:xfrm>
        </p:grpSpPr>
        <p:sp>
          <p:nvSpPr>
            <p:cNvPr id="296979" name="Line 8"/>
            <p:cNvSpPr>
              <a:spLocks noChangeShapeType="1"/>
            </p:cNvSpPr>
            <p:nvPr/>
          </p:nvSpPr>
          <p:spPr bwMode="auto">
            <a:xfrm>
              <a:off x="0" y="1872"/>
              <a:ext cx="2976" cy="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6980" name="Line 9"/>
            <p:cNvSpPr>
              <a:spLocks noChangeShapeType="1"/>
            </p:cNvSpPr>
            <p:nvPr/>
          </p:nvSpPr>
          <p:spPr bwMode="auto">
            <a:xfrm>
              <a:off x="0" y="2640"/>
              <a:ext cx="2976" cy="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6981" name="Line 10"/>
            <p:cNvSpPr>
              <a:spLocks noChangeShapeType="1"/>
            </p:cNvSpPr>
            <p:nvPr/>
          </p:nvSpPr>
          <p:spPr bwMode="auto">
            <a:xfrm>
              <a:off x="0" y="3024"/>
              <a:ext cx="2976" cy="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6982" name="Line 11"/>
            <p:cNvSpPr>
              <a:spLocks noChangeShapeType="1"/>
            </p:cNvSpPr>
            <p:nvPr/>
          </p:nvSpPr>
          <p:spPr bwMode="auto">
            <a:xfrm>
              <a:off x="0" y="2256"/>
              <a:ext cx="2976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oval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6983" name="Line 12"/>
            <p:cNvSpPr>
              <a:spLocks noChangeShapeType="1"/>
            </p:cNvSpPr>
            <p:nvPr/>
          </p:nvSpPr>
          <p:spPr bwMode="auto">
            <a:xfrm>
              <a:off x="0" y="1488"/>
              <a:ext cx="2976" cy="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6965" name="Line 14"/>
          <p:cNvSpPr>
            <a:spLocks noChangeShapeType="1"/>
          </p:cNvSpPr>
          <p:nvPr/>
        </p:nvSpPr>
        <p:spPr bwMode="auto">
          <a:xfrm>
            <a:off x="4572000" y="2362200"/>
            <a:ext cx="4591050" cy="1328738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6966" name="Line 18"/>
          <p:cNvSpPr>
            <a:spLocks noChangeShapeType="1"/>
          </p:cNvSpPr>
          <p:nvPr/>
        </p:nvSpPr>
        <p:spPr bwMode="auto">
          <a:xfrm>
            <a:off x="4572000" y="2971800"/>
            <a:ext cx="4572000" cy="671513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6967" name="Line 19"/>
          <p:cNvSpPr>
            <a:spLocks noChangeShapeType="1"/>
          </p:cNvSpPr>
          <p:nvPr/>
        </p:nvSpPr>
        <p:spPr bwMode="auto">
          <a:xfrm>
            <a:off x="4572000" y="3581400"/>
            <a:ext cx="4572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6968" name="Line 20"/>
          <p:cNvSpPr>
            <a:spLocks noChangeShapeType="1"/>
          </p:cNvSpPr>
          <p:nvPr/>
        </p:nvSpPr>
        <p:spPr bwMode="auto">
          <a:xfrm flipV="1">
            <a:off x="4572000" y="3524250"/>
            <a:ext cx="4591050" cy="66675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6969" name="Line 21"/>
          <p:cNvSpPr>
            <a:spLocks noChangeShapeType="1"/>
          </p:cNvSpPr>
          <p:nvPr/>
        </p:nvSpPr>
        <p:spPr bwMode="auto">
          <a:xfrm flipV="1">
            <a:off x="4572000" y="3457575"/>
            <a:ext cx="4557713" cy="1343025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9174" name="Text Box 22"/>
          <p:cNvSpPr txBox="1">
            <a:spLocks noChangeArrowheads="1"/>
          </p:cNvSpPr>
          <p:nvPr/>
        </p:nvSpPr>
        <p:spPr bwMode="auto">
          <a:xfrm>
            <a:off x="19050" y="5661025"/>
            <a:ext cx="91440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00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Оптикалық өске</a:t>
            </a:r>
            <a:r>
              <a:rPr lang="en-US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параллель </a:t>
            </a:r>
            <a:r>
              <a:rPr lang="kk-KZ" altLang="zh-CN">
                <a:solidFill>
                  <a:srgbClr val="FFCC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түскен сәулелер</a:t>
            </a:r>
            <a:r>
              <a:rPr lang="en-US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фокус нүктесінде</a:t>
            </a: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жиналады.</a:t>
            </a:r>
          </a:p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Линзаның оптикалық центрі арқылы өтетін өтетін сәуленің бағыты өзгермейді. </a:t>
            </a:r>
            <a:endParaRPr lang="en-US" altLang="zh-CN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6971" name="Text Box 17"/>
          <p:cNvSpPr txBox="1">
            <a:spLocks noChangeArrowheads="1"/>
          </p:cNvSpPr>
          <p:nvPr/>
        </p:nvSpPr>
        <p:spPr bwMode="auto">
          <a:xfrm>
            <a:off x="8382000" y="3565525"/>
            <a:ext cx="7620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sp>
        <p:nvSpPr>
          <p:cNvPr id="296972" name="矩形 1"/>
          <p:cNvSpPr>
            <a:spLocks noChangeArrowheads="1"/>
          </p:cNvSpPr>
          <p:nvPr/>
        </p:nvSpPr>
        <p:spPr bwMode="auto">
          <a:xfrm>
            <a:off x="1949450" y="3722688"/>
            <a:ext cx="2016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Оптикалық центр</a:t>
            </a:r>
            <a:endParaRPr lang="en-US" altLang="zh-CN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296973" name="直接箭头连接符 3"/>
          <p:cNvCxnSpPr>
            <a:cxnSpLocks noChangeShapeType="1"/>
            <a:stCxn id="296972" idx="3"/>
          </p:cNvCxnSpPr>
          <p:nvPr/>
        </p:nvCxnSpPr>
        <p:spPr bwMode="auto">
          <a:xfrm flipV="1">
            <a:off x="3965575" y="3657600"/>
            <a:ext cx="447675" cy="249238"/>
          </a:xfrm>
          <a:prstGeom prst="straightConnector1">
            <a:avLst/>
          </a:prstGeom>
          <a:noFill/>
          <a:ln w="9525" algn="ctr">
            <a:solidFill>
              <a:schemeClr val="accent1"/>
            </a:solidFill>
            <a:round/>
            <a:headEnd/>
            <a:tailEnd type="arrow" w="med" len="med"/>
          </a:ln>
        </p:spPr>
      </p:cxnSp>
      <p:cxnSp>
        <p:nvCxnSpPr>
          <p:cNvPr id="296974" name="直接箭头连接符 5"/>
          <p:cNvCxnSpPr>
            <a:cxnSpLocks noChangeShapeType="1"/>
          </p:cNvCxnSpPr>
          <p:nvPr/>
        </p:nvCxnSpPr>
        <p:spPr bwMode="auto">
          <a:xfrm>
            <a:off x="4608513" y="2205038"/>
            <a:ext cx="4154487" cy="0"/>
          </a:xfrm>
          <a:prstGeom prst="straightConnector1">
            <a:avLst/>
          </a:prstGeom>
          <a:noFill/>
          <a:ln w="9525" algn="ctr">
            <a:solidFill>
              <a:schemeClr val="bg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296975" name="直接连接符 9"/>
          <p:cNvCxnSpPr>
            <a:cxnSpLocks noChangeShapeType="1"/>
          </p:cNvCxnSpPr>
          <p:nvPr/>
        </p:nvCxnSpPr>
        <p:spPr bwMode="auto">
          <a:xfrm>
            <a:off x="8763000" y="1784350"/>
            <a:ext cx="0" cy="2933700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dash"/>
            <a:round/>
            <a:headEnd/>
            <a:tailEnd/>
          </a:ln>
        </p:spPr>
      </p:cxnSp>
      <p:pic>
        <p:nvPicPr>
          <p:cNvPr id="29697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5650" y="1809750"/>
            <a:ext cx="12700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77" name="TextBox 13"/>
          <p:cNvSpPr txBox="1">
            <a:spLocks noChangeArrowheads="1"/>
          </p:cNvSpPr>
          <p:nvPr/>
        </p:nvSpPr>
        <p:spPr bwMode="auto">
          <a:xfrm>
            <a:off x="5421313" y="1685925"/>
            <a:ext cx="28590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Фокус аралығы: </a:t>
            </a:r>
            <a:r>
              <a:rPr lang="en-US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800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  <a:endParaRPr lang="zh-CN" altLang="en-US" sz="2800" i="1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Шашыратқыш линза</a:t>
            </a:r>
            <a:endParaRPr lang="en-US" altLang="zh-CN" smtClean="0">
              <a:solidFill>
                <a:srgbClr val="93EFFB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7986" name="Rectangle 5"/>
          <p:cNvSpPr>
            <a:spLocks noChangeArrowheads="1"/>
          </p:cNvSpPr>
          <p:nvPr/>
        </p:nvSpPr>
        <p:spPr bwMode="auto">
          <a:xfrm>
            <a:off x="228600" y="1528763"/>
            <a:ext cx="69040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Оптикалық өске параллель түскен сәулелер линзадан өткен соң, фокустан шыққан сәуле бағытында шашырайды.</a:t>
            </a:r>
            <a:endParaRPr lang="en-US" altLang="zh-CN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7987" name="Rectangle 34"/>
          <p:cNvSpPr>
            <a:spLocks noChangeArrowheads="1"/>
          </p:cNvSpPr>
          <p:nvPr/>
        </p:nvSpPr>
        <p:spPr bwMode="auto">
          <a:xfrm>
            <a:off x="1143000" y="3048000"/>
            <a:ext cx="1219200" cy="17526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grpSp>
        <p:nvGrpSpPr>
          <p:cNvPr id="297988" name="Group 60"/>
          <p:cNvGrpSpPr>
            <a:grpSpLocks/>
          </p:cNvGrpSpPr>
          <p:nvPr/>
        </p:nvGrpSpPr>
        <p:grpSpPr bwMode="auto">
          <a:xfrm>
            <a:off x="-28575" y="1524000"/>
            <a:ext cx="9172575" cy="4857750"/>
            <a:chOff x="0" y="672"/>
            <a:chExt cx="5778" cy="3060"/>
          </a:xfrm>
        </p:grpSpPr>
        <p:grpSp>
          <p:nvGrpSpPr>
            <p:cNvPr id="297994" name="Group 61"/>
            <p:cNvGrpSpPr>
              <a:grpSpLocks/>
            </p:cNvGrpSpPr>
            <p:nvPr/>
          </p:nvGrpSpPr>
          <p:grpSpPr bwMode="auto">
            <a:xfrm>
              <a:off x="0" y="2256"/>
              <a:ext cx="5760" cy="375"/>
              <a:chOff x="0" y="2256"/>
              <a:chExt cx="5760" cy="375"/>
            </a:xfrm>
          </p:grpSpPr>
          <p:sp>
            <p:nvSpPr>
              <p:cNvPr id="298018" name="Line 62"/>
              <p:cNvSpPr>
                <a:spLocks noChangeShapeType="1"/>
              </p:cNvSpPr>
              <p:nvPr/>
            </p:nvSpPr>
            <p:spPr bwMode="auto">
              <a:xfrm>
                <a:off x="0" y="2256"/>
                <a:ext cx="5760" cy="0"/>
              </a:xfrm>
              <a:prstGeom prst="line">
                <a:avLst/>
              </a:prstGeom>
              <a:noFill/>
              <a:ln w="9525">
                <a:solidFill>
                  <a:srgbClr val="33CCCC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8019" name="Text Box 63"/>
              <p:cNvSpPr txBox="1">
                <a:spLocks noChangeArrowheads="1"/>
              </p:cNvSpPr>
              <p:nvPr/>
            </p:nvSpPr>
            <p:spPr bwMode="auto">
              <a:xfrm>
                <a:off x="3168" y="2400"/>
                <a:ext cx="25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kk-KZ" altLang="zh-CN">
                    <a:solidFill>
                      <a:srgbClr val="66FFFF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Бас</a:t>
                </a:r>
                <a:r>
                  <a:rPr lang="kk-KZ" altLang="zh-CN">
                    <a:solidFill>
                      <a:srgbClr val="66FFFF"/>
                    </a:solidFill>
                    <a:ea typeface="Arial Unicode MS" pitchFamily="34" charset="-128"/>
                    <a:cs typeface="Arial Unicode MS" pitchFamily="34" charset="-128"/>
                  </a:rPr>
                  <a:t> о</a:t>
                </a:r>
                <a:r>
                  <a:rPr lang="kk-KZ" altLang="zh-CN">
                    <a:solidFill>
                      <a:srgbClr val="66FFFF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птикалық ось</a:t>
                </a:r>
                <a:endParaRPr lang="en-US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298020" name="Line 64"/>
              <p:cNvSpPr>
                <a:spLocks noChangeShapeType="1"/>
              </p:cNvSpPr>
              <p:nvPr/>
            </p:nvSpPr>
            <p:spPr bwMode="auto">
              <a:xfrm flipH="1" flipV="1">
                <a:off x="3936" y="2304"/>
                <a:ext cx="144" cy="192"/>
              </a:xfrm>
              <a:prstGeom prst="line">
                <a:avLst/>
              </a:prstGeom>
              <a:noFill/>
              <a:ln w="9525">
                <a:solidFill>
                  <a:srgbClr val="66FF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97995" name="Line 65"/>
            <p:cNvSpPr>
              <a:spLocks noChangeShapeType="1"/>
            </p:cNvSpPr>
            <p:nvPr/>
          </p:nvSpPr>
          <p:spPr bwMode="auto">
            <a:xfrm>
              <a:off x="3120" y="2256"/>
              <a:ext cx="2640" cy="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996" name="Line 66"/>
            <p:cNvSpPr>
              <a:spLocks noChangeShapeType="1"/>
            </p:cNvSpPr>
            <p:nvPr/>
          </p:nvSpPr>
          <p:spPr bwMode="auto">
            <a:xfrm flipV="1">
              <a:off x="3216" y="672"/>
              <a:ext cx="2544" cy="768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997" name="Line 67"/>
            <p:cNvSpPr>
              <a:spLocks noChangeShapeType="1"/>
            </p:cNvSpPr>
            <p:nvPr/>
          </p:nvSpPr>
          <p:spPr bwMode="auto">
            <a:xfrm>
              <a:off x="3225" y="3114"/>
              <a:ext cx="2122" cy="618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998" name="Line 68"/>
            <p:cNvSpPr>
              <a:spLocks noChangeShapeType="1"/>
            </p:cNvSpPr>
            <p:nvPr/>
          </p:nvSpPr>
          <p:spPr bwMode="auto">
            <a:xfrm flipV="1">
              <a:off x="3138" y="1488"/>
              <a:ext cx="2622" cy="36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999" name="Line 69"/>
            <p:cNvSpPr>
              <a:spLocks noChangeShapeType="1"/>
            </p:cNvSpPr>
            <p:nvPr/>
          </p:nvSpPr>
          <p:spPr bwMode="auto">
            <a:xfrm>
              <a:off x="3153" y="2670"/>
              <a:ext cx="2625" cy="36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298000" name="Picture 70" descr="concave lens m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88" y="1336"/>
              <a:ext cx="576" cy="1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8001" name="Line 71"/>
            <p:cNvSpPr>
              <a:spLocks noChangeShapeType="1"/>
            </p:cNvSpPr>
            <p:nvPr/>
          </p:nvSpPr>
          <p:spPr bwMode="auto">
            <a:xfrm>
              <a:off x="2832" y="2256"/>
              <a:ext cx="279" cy="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002" name="Line 72"/>
            <p:cNvSpPr>
              <a:spLocks noChangeShapeType="1"/>
            </p:cNvSpPr>
            <p:nvPr/>
          </p:nvSpPr>
          <p:spPr bwMode="auto">
            <a:xfrm flipV="1">
              <a:off x="2754" y="1437"/>
              <a:ext cx="471" cy="45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003" name="Line 73"/>
            <p:cNvSpPr>
              <a:spLocks noChangeShapeType="1"/>
            </p:cNvSpPr>
            <p:nvPr/>
          </p:nvSpPr>
          <p:spPr bwMode="auto">
            <a:xfrm flipV="1">
              <a:off x="2820" y="1848"/>
              <a:ext cx="318" cy="24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004" name="Line 74"/>
            <p:cNvSpPr>
              <a:spLocks noChangeShapeType="1"/>
            </p:cNvSpPr>
            <p:nvPr/>
          </p:nvSpPr>
          <p:spPr bwMode="auto">
            <a:xfrm>
              <a:off x="2823" y="2649"/>
              <a:ext cx="318" cy="21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005" name="Line 75"/>
            <p:cNvSpPr>
              <a:spLocks noChangeShapeType="1"/>
            </p:cNvSpPr>
            <p:nvPr/>
          </p:nvSpPr>
          <p:spPr bwMode="auto">
            <a:xfrm>
              <a:off x="2736" y="3024"/>
              <a:ext cx="489" cy="87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006" name="Line 76"/>
            <p:cNvSpPr>
              <a:spLocks noChangeShapeType="1"/>
            </p:cNvSpPr>
            <p:nvPr/>
          </p:nvSpPr>
          <p:spPr bwMode="auto">
            <a:xfrm>
              <a:off x="0" y="1872"/>
              <a:ext cx="2817" cy="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007" name="Line 77"/>
            <p:cNvSpPr>
              <a:spLocks noChangeShapeType="1"/>
            </p:cNvSpPr>
            <p:nvPr/>
          </p:nvSpPr>
          <p:spPr bwMode="auto">
            <a:xfrm>
              <a:off x="0" y="2640"/>
              <a:ext cx="2814" cy="9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008" name="Line 78"/>
            <p:cNvSpPr>
              <a:spLocks noChangeShapeType="1"/>
            </p:cNvSpPr>
            <p:nvPr/>
          </p:nvSpPr>
          <p:spPr bwMode="auto">
            <a:xfrm>
              <a:off x="0" y="3024"/>
              <a:ext cx="2736" cy="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009" name="Line 79"/>
            <p:cNvSpPr>
              <a:spLocks noChangeShapeType="1"/>
            </p:cNvSpPr>
            <p:nvPr/>
          </p:nvSpPr>
          <p:spPr bwMode="auto">
            <a:xfrm>
              <a:off x="0" y="2256"/>
              <a:ext cx="2844" cy="0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010" name="Line 80"/>
            <p:cNvSpPr>
              <a:spLocks noChangeShapeType="1"/>
            </p:cNvSpPr>
            <p:nvPr/>
          </p:nvSpPr>
          <p:spPr bwMode="auto">
            <a:xfrm flipV="1">
              <a:off x="0" y="1482"/>
              <a:ext cx="2745" cy="6"/>
            </a:xfrm>
            <a:prstGeom prst="line">
              <a:avLst/>
            </a:prstGeom>
            <a:noFill/>
            <a:ln w="952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011" name="Text Box 81"/>
            <p:cNvSpPr txBox="1">
              <a:spLocks noChangeArrowheads="1"/>
            </p:cNvSpPr>
            <p:nvPr/>
          </p:nvSpPr>
          <p:spPr bwMode="auto">
            <a:xfrm>
              <a:off x="96" y="2250"/>
              <a:ext cx="480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zh-CN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•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zh-CN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F</a:t>
              </a:r>
            </a:p>
          </p:txBody>
        </p:sp>
        <p:grpSp>
          <p:nvGrpSpPr>
            <p:cNvPr id="298012" name="Group 82"/>
            <p:cNvGrpSpPr>
              <a:grpSpLocks/>
            </p:cNvGrpSpPr>
            <p:nvPr/>
          </p:nvGrpSpPr>
          <p:grpSpPr bwMode="auto">
            <a:xfrm>
              <a:off x="0" y="1440"/>
              <a:ext cx="3228" cy="1671"/>
              <a:chOff x="0" y="1440"/>
              <a:chExt cx="3228" cy="1671"/>
            </a:xfrm>
          </p:grpSpPr>
          <p:sp>
            <p:nvSpPr>
              <p:cNvPr id="298013" name="Line 83"/>
              <p:cNvSpPr>
                <a:spLocks noChangeShapeType="1"/>
              </p:cNvSpPr>
              <p:nvPr/>
            </p:nvSpPr>
            <p:spPr bwMode="auto">
              <a:xfrm flipV="1">
                <a:off x="0" y="1440"/>
                <a:ext cx="3216" cy="912"/>
              </a:xfrm>
              <a:prstGeom prst="line">
                <a:avLst/>
              </a:prstGeom>
              <a:noFill/>
              <a:ln w="9525">
                <a:solidFill>
                  <a:srgbClr val="FFCC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8014" name="Line 84"/>
              <p:cNvSpPr>
                <a:spLocks noChangeShapeType="1"/>
              </p:cNvSpPr>
              <p:nvPr/>
            </p:nvSpPr>
            <p:spPr bwMode="auto">
              <a:xfrm flipV="1">
                <a:off x="0" y="1848"/>
                <a:ext cx="3138" cy="456"/>
              </a:xfrm>
              <a:prstGeom prst="line">
                <a:avLst/>
              </a:prstGeom>
              <a:noFill/>
              <a:ln w="9525">
                <a:solidFill>
                  <a:srgbClr val="FFCC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8015" name="Line 85"/>
              <p:cNvSpPr>
                <a:spLocks noChangeShapeType="1"/>
              </p:cNvSpPr>
              <p:nvPr/>
            </p:nvSpPr>
            <p:spPr bwMode="auto">
              <a:xfrm>
                <a:off x="0" y="2208"/>
                <a:ext cx="3144" cy="459"/>
              </a:xfrm>
              <a:prstGeom prst="line">
                <a:avLst/>
              </a:prstGeom>
              <a:noFill/>
              <a:ln w="9525">
                <a:solidFill>
                  <a:srgbClr val="FFCC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8016" name="Line 86"/>
              <p:cNvSpPr>
                <a:spLocks noChangeShapeType="1"/>
              </p:cNvSpPr>
              <p:nvPr/>
            </p:nvSpPr>
            <p:spPr bwMode="auto">
              <a:xfrm>
                <a:off x="0" y="2160"/>
                <a:ext cx="3228" cy="951"/>
              </a:xfrm>
              <a:prstGeom prst="line">
                <a:avLst/>
              </a:prstGeom>
              <a:noFill/>
              <a:ln w="9525">
                <a:solidFill>
                  <a:srgbClr val="FFCC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8017" name="Line 87"/>
              <p:cNvSpPr>
                <a:spLocks noChangeShapeType="1"/>
              </p:cNvSpPr>
              <p:nvPr/>
            </p:nvSpPr>
            <p:spPr bwMode="auto">
              <a:xfrm>
                <a:off x="0" y="2256"/>
                <a:ext cx="3120" cy="0"/>
              </a:xfrm>
              <a:prstGeom prst="line">
                <a:avLst/>
              </a:prstGeom>
              <a:noFill/>
              <a:ln w="9525">
                <a:solidFill>
                  <a:srgbClr val="FFCC00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cxnSp>
        <p:nvCxnSpPr>
          <p:cNvPr id="297989" name="直接连接符 33"/>
          <p:cNvCxnSpPr>
            <a:cxnSpLocks noChangeShapeType="1"/>
          </p:cNvCxnSpPr>
          <p:nvPr/>
        </p:nvCxnSpPr>
        <p:spPr bwMode="auto">
          <a:xfrm>
            <a:off x="533400" y="2303463"/>
            <a:ext cx="0" cy="4021137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dash"/>
            <a:round/>
            <a:headEnd/>
            <a:tailEnd/>
          </a:ln>
        </p:spPr>
      </p:cxnSp>
      <p:pic>
        <p:nvPicPr>
          <p:cNvPr id="2979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1700" y="2300288"/>
            <a:ext cx="12700" cy="40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9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425" y="5902325"/>
            <a:ext cx="4316413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992" name="矩形 2"/>
          <p:cNvSpPr>
            <a:spLocks noChangeArrowheads="1"/>
          </p:cNvSpPr>
          <p:nvPr/>
        </p:nvSpPr>
        <p:spPr bwMode="auto">
          <a:xfrm>
            <a:off x="1085850" y="5424488"/>
            <a:ext cx="2724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altLang="zh-CN" sz="24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Фокус аралығы: </a:t>
            </a:r>
            <a:r>
              <a:rPr lang="en-US" altLang="zh-CN" sz="24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800" i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  <a:endParaRPr lang="zh-CN" altLang="en-US" sz="2800" i="1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09" name="Picture 4" descr="concave lens 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120900"/>
            <a:ext cx="914400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53" name="Line 9"/>
          <p:cNvSpPr>
            <a:spLocks noChangeShapeType="1"/>
          </p:cNvSpPr>
          <p:nvPr/>
        </p:nvSpPr>
        <p:spPr bwMode="auto">
          <a:xfrm flipV="1">
            <a:off x="304800" y="2590800"/>
            <a:ext cx="4419600" cy="10668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9011" name="Rectangle 23"/>
          <p:cNvSpPr>
            <a:spLocks noChangeArrowheads="1"/>
          </p:cNvSpPr>
          <p:nvPr/>
        </p:nvSpPr>
        <p:spPr bwMode="auto">
          <a:xfrm>
            <a:off x="1042988" y="2060575"/>
            <a:ext cx="3200400" cy="30480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9901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Шашыратқыш линзаның кескіні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2957" name="Line 13"/>
          <p:cNvSpPr>
            <a:spLocks noChangeShapeType="1"/>
          </p:cNvSpPr>
          <p:nvPr/>
        </p:nvSpPr>
        <p:spPr bwMode="auto">
          <a:xfrm>
            <a:off x="4724400" y="2133600"/>
            <a:ext cx="0" cy="2895600"/>
          </a:xfrm>
          <a:prstGeom prst="line">
            <a:avLst/>
          </a:prstGeom>
          <a:noFill/>
          <a:ln w="9525">
            <a:solidFill>
              <a:srgbClr val="33CC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99014" name="Picture 26" descr="concave lens me"/>
          <p:cNvPicPr>
            <a:picLocks noChangeAspect="1" noChangeArrowheads="1"/>
          </p:cNvPicPr>
          <p:nvPr/>
        </p:nvPicPr>
        <p:blipFill>
          <a:blip r:embed="rId2"/>
          <a:srcRect r="50000"/>
          <a:stretch>
            <a:fillRect/>
          </a:stretch>
        </p:blipFill>
        <p:spPr bwMode="auto">
          <a:xfrm>
            <a:off x="4267200" y="2120900"/>
            <a:ext cx="457200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9015" name="Text Box 17"/>
          <p:cNvSpPr txBox="1">
            <a:spLocks noChangeArrowheads="1"/>
          </p:cNvSpPr>
          <p:nvPr/>
        </p:nvSpPr>
        <p:spPr bwMode="auto">
          <a:xfrm>
            <a:off x="0" y="52530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Бірінші сәуле дененің басынан оптикалық өске параллель линзаға түседі.</a:t>
            </a:r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14288" y="2566988"/>
            <a:ext cx="47244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9017" name="Rectangle 19"/>
          <p:cNvSpPr>
            <a:spLocks noChangeArrowheads="1"/>
          </p:cNvSpPr>
          <p:nvPr/>
        </p:nvSpPr>
        <p:spPr bwMode="auto">
          <a:xfrm>
            <a:off x="0" y="1600200"/>
            <a:ext cx="1524000" cy="23622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pic>
        <p:nvPicPr>
          <p:cNvPr id="299018" name="Picture 12" descr="so0010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2566988"/>
            <a:ext cx="452438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9019" name="Group 5"/>
          <p:cNvGrpSpPr>
            <a:grpSpLocks/>
          </p:cNvGrpSpPr>
          <p:nvPr/>
        </p:nvGrpSpPr>
        <p:grpSpPr bwMode="auto">
          <a:xfrm>
            <a:off x="0" y="3581400"/>
            <a:ext cx="9144000" cy="595313"/>
            <a:chOff x="0" y="2256"/>
            <a:chExt cx="5760" cy="375"/>
          </a:xfrm>
        </p:grpSpPr>
        <p:sp>
          <p:nvSpPr>
            <p:cNvPr id="299026" name="Line 6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9027" name="Text Box 7"/>
            <p:cNvSpPr txBox="1">
              <a:spLocks noChangeArrowheads="1"/>
            </p:cNvSpPr>
            <p:nvPr/>
          </p:nvSpPr>
          <p:spPr bwMode="auto">
            <a:xfrm>
              <a:off x="3168" y="2400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99028" name="Line 8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9020" name="Text Box 11"/>
          <p:cNvSpPr txBox="1">
            <a:spLocks noChangeArrowheads="1"/>
          </p:cNvSpPr>
          <p:nvPr/>
        </p:nvSpPr>
        <p:spPr bwMode="auto">
          <a:xfrm>
            <a:off x="152400" y="3581400"/>
            <a:ext cx="7620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sp>
        <p:nvSpPr>
          <p:cNvPr id="82958" name="Line 14"/>
          <p:cNvSpPr>
            <a:spLocks noChangeShapeType="1"/>
          </p:cNvSpPr>
          <p:nvPr/>
        </p:nvSpPr>
        <p:spPr bwMode="auto">
          <a:xfrm flipV="1">
            <a:off x="-9525" y="2590800"/>
            <a:ext cx="4748213" cy="112395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9022" name="TextBox 1"/>
          <p:cNvSpPr txBox="1">
            <a:spLocks noChangeArrowheads="1"/>
          </p:cNvSpPr>
          <p:nvPr/>
        </p:nvSpPr>
        <p:spPr bwMode="auto">
          <a:xfrm>
            <a:off x="1042988" y="3810000"/>
            <a:ext cx="936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/>
              <a:t>нәрсе</a:t>
            </a:r>
            <a:endParaRPr lang="en-US" altLang="zh-CN"/>
          </a:p>
        </p:txBody>
      </p:sp>
      <p:sp>
        <p:nvSpPr>
          <p:cNvPr id="299023" name="TextBox 2"/>
          <p:cNvSpPr txBox="1">
            <a:spLocks noChangeArrowheads="1"/>
          </p:cNvSpPr>
          <p:nvPr/>
        </p:nvSpPr>
        <p:spPr bwMode="auto">
          <a:xfrm>
            <a:off x="611188" y="1412875"/>
            <a:ext cx="7632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Дененің  басынан шығатын екі сәуле арқылы кескінді салуға болады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75463" y="1998663"/>
            <a:ext cx="1108075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rgbClr val="FFFFFF"/>
                </a:solidFill>
                <a:latin typeface="Arial Unicode MS" pitchFamily="34" charset="-122"/>
                <a:cs typeface="+mj-cs"/>
              </a:rPr>
              <a:t>a &lt; f </a:t>
            </a:r>
            <a:endParaRPr lang="zh-CN" altLang="en-US" dirty="0">
              <a:latin typeface="Arial Unicode MS" pitchFamily="34" charset="-122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51667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55112E-17 L 0.48334 -0.1555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67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3" grpId="0" animBg="1"/>
      <p:bldP spid="82957" grpId="0" animBg="1"/>
      <p:bldP spid="82954" grpId="0" animBg="1"/>
      <p:bldP spid="8295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3" name="Picture 4" descr="concave lens 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120900"/>
            <a:ext cx="914400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003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Шашыратқыш линзаның кескіні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300035" name="Group 5"/>
          <p:cNvGrpSpPr>
            <a:grpSpLocks/>
          </p:cNvGrpSpPr>
          <p:nvPr/>
        </p:nvGrpSpPr>
        <p:grpSpPr bwMode="auto">
          <a:xfrm>
            <a:off x="0" y="3581400"/>
            <a:ext cx="9144000" cy="595313"/>
            <a:chOff x="0" y="2256"/>
            <a:chExt cx="5760" cy="375"/>
          </a:xfrm>
        </p:grpSpPr>
        <p:sp>
          <p:nvSpPr>
            <p:cNvPr id="300046" name="Line 6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0047" name="Text Box 7"/>
            <p:cNvSpPr txBox="1">
              <a:spLocks noChangeArrowheads="1"/>
            </p:cNvSpPr>
            <p:nvPr/>
          </p:nvSpPr>
          <p:spPr bwMode="auto">
            <a:xfrm>
              <a:off x="3168" y="2400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00048" name="Line 8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0036" name="Line 9"/>
          <p:cNvSpPr>
            <a:spLocks noChangeShapeType="1"/>
          </p:cNvSpPr>
          <p:nvPr/>
        </p:nvSpPr>
        <p:spPr bwMode="auto">
          <a:xfrm flipV="1">
            <a:off x="4724400" y="1524000"/>
            <a:ext cx="4419600" cy="10668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0037" name="Line 10"/>
          <p:cNvSpPr>
            <a:spLocks noChangeShapeType="1"/>
          </p:cNvSpPr>
          <p:nvPr/>
        </p:nvSpPr>
        <p:spPr bwMode="auto">
          <a:xfrm>
            <a:off x="1524000" y="2590800"/>
            <a:ext cx="32004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0038" name="Text Box 11"/>
          <p:cNvSpPr txBox="1">
            <a:spLocks noChangeArrowheads="1"/>
          </p:cNvSpPr>
          <p:nvPr/>
        </p:nvSpPr>
        <p:spPr bwMode="auto">
          <a:xfrm>
            <a:off x="152400" y="3581400"/>
            <a:ext cx="7620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sp>
        <p:nvSpPr>
          <p:cNvPr id="81933" name="Line 13"/>
          <p:cNvSpPr>
            <a:spLocks noChangeShapeType="1"/>
          </p:cNvSpPr>
          <p:nvPr/>
        </p:nvSpPr>
        <p:spPr bwMode="auto">
          <a:xfrm>
            <a:off x="4724400" y="2133600"/>
            <a:ext cx="0" cy="2895600"/>
          </a:xfrm>
          <a:prstGeom prst="line">
            <a:avLst/>
          </a:prstGeom>
          <a:noFill/>
          <a:ln w="9525">
            <a:solidFill>
              <a:srgbClr val="33CC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0040" name="Line 14"/>
          <p:cNvSpPr>
            <a:spLocks noChangeShapeType="1"/>
          </p:cNvSpPr>
          <p:nvPr/>
        </p:nvSpPr>
        <p:spPr bwMode="auto">
          <a:xfrm flipV="1">
            <a:off x="-14288" y="2590800"/>
            <a:ext cx="4738688" cy="1133475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0041" name="Text Box 17"/>
          <p:cNvSpPr txBox="1">
            <a:spLocks noChangeArrowheads="1"/>
          </p:cNvSpPr>
          <p:nvPr/>
        </p:nvSpPr>
        <p:spPr bwMode="auto">
          <a:xfrm>
            <a:off x="0" y="5257800"/>
            <a:ext cx="91440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Бірінші сәуле дененің басынан оптикалық өске параллель линзаға түседі,</a:t>
            </a:r>
          </a:p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Линзадан өткен сәуле фокус нүктесі бойынша шашырап шығады.</a:t>
            </a:r>
          </a:p>
        </p:txBody>
      </p:sp>
      <p:sp>
        <p:nvSpPr>
          <p:cNvPr id="81935" name="Line 15"/>
          <p:cNvSpPr>
            <a:spLocks noChangeShapeType="1"/>
          </p:cNvSpPr>
          <p:nvPr/>
        </p:nvSpPr>
        <p:spPr bwMode="auto">
          <a:xfrm>
            <a:off x="-6096000" y="228600"/>
            <a:ext cx="7620000" cy="23622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0043" name="Rectangle 18"/>
          <p:cNvSpPr>
            <a:spLocks noChangeArrowheads="1"/>
          </p:cNvSpPr>
          <p:nvPr/>
        </p:nvSpPr>
        <p:spPr bwMode="auto">
          <a:xfrm>
            <a:off x="0" y="1600200"/>
            <a:ext cx="1524000" cy="13716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pic>
        <p:nvPicPr>
          <p:cNvPr id="300044" name="Picture 12" descr="so0010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2566988"/>
            <a:ext cx="452438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2.22222E-6 L 0.83334 0.3444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3" grpId="0" animBg="1"/>
      <p:bldP spid="819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Шашыратқыш линзаның кескіні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01058" name="Picture 4" descr="concave lens 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120900"/>
            <a:ext cx="914400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1059" name="Group 5"/>
          <p:cNvGrpSpPr>
            <a:grpSpLocks/>
          </p:cNvGrpSpPr>
          <p:nvPr/>
        </p:nvGrpSpPr>
        <p:grpSpPr bwMode="auto">
          <a:xfrm>
            <a:off x="0" y="3581400"/>
            <a:ext cx="9144000" cy="595313"/>
            <a:chOff x="0" y="2256"/>
            <a:chExt cx="5760" cy="375"/>
          </a:xfrm>
        </p:grpSpPr>
        <p:sp>
          <p:nvSpPr>
            <p:cNvPr id="301069" name="Line 6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1070" name="Text Box 7"/>
            <p:cNvSpPr txBox="1">
              <a:spLocks noChangeArrowheads="1"/>
            </p:cNvSpPr>
            <p:nvPr/>
          </p:nvSpPr>
          <p:spPr bwMode="auto">
            <a:xfrm>
              <a:off x="3168" y="2400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01071" name="Line 8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1060" name="Line 9"/>
          <p:cNvSpPr>
            <a:spLocks noChangeShapeType="1"/>
          </p:cNvSpPr>
          <p:nvPr/>
        </p:nvSpPr>
        <p:spPr bwMode="auto">
          <a:xfrm flipV="1">
            <a:off x="4724400" y="1524000"/>
            <a:ext cx="4419600" cy="10668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1061" name="Line 10"/>
          <p:cNvSpPr>
            <a:spLocks noChangeShapeType="1"/>
          </p:cNvSpPr>
          <p:nvPr/>
        </p:nvSpPr>
        <p:spPr bwMode="auto">
          <a:xfrm>
            <a:off x="1524000" y="2590800"/>
            <a:ext cx="32004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1062" name="Text Box 11"/>
          <p:cNvSpPr txBox="1">
            <a:spLocks noChangeArrowheads="1"/>
          </p:cNvSpPr>
          <p:nvPr/>
        </p:nvSpPr>
        <p:spPr bwMode="auto">
          <a:xfrm>
            <a:off x="152400" y="3581400"/>
            <a:ext cx="7620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pic>
        <p:nvPicPr>
          <p:cNvPr id="301063" name="Picture 12" descr="so0010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2566988"/>
            <a:ext cx="452438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9" name="Line 13"/>
          <p:cNvSpPr>
            <a:spLocks noChangeShapeType="1"/>
          </p:cNvSpPr>
          <p:nvPr/>
        </p:nvSpPr>
        <p:spPr bwMode="auto">
          <a:xfrm>
            <a:off x="4724400" y="2133600"/>
            <a:ext cx="0" cy="2895600"/>
          </a:xfrm>
          <a:prstGeom prst="line">
            <a:avLst/>
          </a:prstGeom>
          <a:noFill/>
          <a:ln w="9525">
            <a:solidFill>
              <a:srgbClr val="33CC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1065" name="Line 14"/>
          <p:cNvSpPr>
            <a:spLocks noChangeShapeType="1"/>
          </p:cNvSpPr>
          <p:nvPr/>
        </p:nvSpPr>
        <p:spPr bwMode="auto">
          <a:xfrm flipV="1">
            <a:off x="-14288" y="2590800"/>
            <a:ext cx="4738688" cy="1133475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1066" name="Line 15"/>
          <p:cNvSpPr>
            <a:spLocks noChangeShapeType="1"/>
          </p:cNvSpPr>
          <p:nvPr/>
        </p:nvSpPr>
        <p:spPr bwMode="auto">
          <a:xfrm>
            <a:off x="1524000" y="2590800"/>
            <a:ext cx="7620000" cy="23622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1067" name="Text Box 17"/>
          <p:cNvSpPr txBox="1">
            <a:spLocks noChangeArrowheads="1"/>
          </p:cNvSpPr>
          <p:nvPr/>
        </p:nvSpPr>
        <p:spPr bwMode="auto">
          <a:xfrm>
            <a:off x="0" y="5253038"/>
            <a:ext cx="91440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Екінші сәуле дененің басынан шығып, оптикалық центр арқылы линзадан</a:t>
            </a:r>
          </a:p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өтеді. Оптикалық центр арқылы өткен сәуленің бағыты өзгермейді.</a:t>
            </a:r>
            <a:endParaRPr lang="en-US" altLang="zh-CN">
              <a:solidFill>
                <a:srgbClr val="B2B2B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1" name="Picture 29" descr="so00105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3006725"/>
            <a:ext cx="2571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Шашыратқыш линзаның кескіні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02083" name="Picture 3" descr="concave lens 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120900"/>
            <a:ext cx="914400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2084" name="Group 4"/>
          <p:cNvGrpSpPr>
            <a:grpSpLocks/>
          </p:cNvGrpSpPr>
          <p:nvPr/>
        </p:nvGrpSpPr>
        <p:grpSpPr bwMode="auto">
          <a:xfrm>
            <a:off x="0" y="3581400"/>
            <a:ext cx="9144000" cy="595313"/>
            <a:chOff x="0" y="2256"/>
            <a:chExt cx="5760" cy="375"/>
          </a:xfrm>
        </p:grpSpPr>
        <p:sp>
          <p:nvSpPr>
            <p:cNvPr id="302095" name="Line 5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2096" name="Text Box 6"/>
            <p:cNvSpPr txBox="1">
              <a:spLocks noChangeArrowheads="1"/>
            </p:cNvSpPr>
            <p:nvPr/>
          </p:nvSpPr>
          <p:spPr bwMode="auto">
            <a:xfrm>
              <a:off x="3168" y="2400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02097" name="Line 7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2085" name="Line 8"/>
          <p:cNvSpPr>
            <a:spLocks noChangeShapeType="1"/>
          </p:cNvSpPr>
          <p:nvPr/>
        </p:nvSpPr>
        <p:spPr bwMode="auto">
          <a:xfrm flipV="1">
            <a:off x="4724400" y="1524000"/>
            <a:ext cx="4419600" cy="10668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2086" name="Line 16"/>
          <p:cNvSpPr>
            <a:spLocks noChangeShapeType="1"/>
          </p:cNvSpPr>
          <p:nvPr/>
        </p:nvSpPr>
        <p:spPr bwMode="auto">
          <a:xfrm>
            <a:off x="1524000" y="2590800"/>
            <a:ext cx="32004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2087" name="Text Box 24"/>
          <p:cNvSpPr txBox="1">
            <a:spLocks noChangeArrowheads="1"/>
          </p:cNvSpPr>
          <p:nvPr/>
        </p:nvSpPr>
        <p:spPr bwMode="auto">
          <a:xfrm>
            <a:off x="152400" y="3581400"/>
            <a:ext cx="7620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pic>
        <p:nvPicPr>
          <p:cNvPr id="302088" name="Picture 25" descr="so00105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566988"/>
            <a:ext cx="452438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22" name="Line 26"/>
          <p:cNvSpPr>
            <a:spLocks noChangeShapeType="1"/>
          </p:cNvSpPr>
          <p:nvPr/>
        </p:nvSpPr>
        <p:spPr bwMode="auto">
          <a:xfrm>
            <a:off x="4724400" y="2133600"/>
            <a:ext cx="0" cy="2895600"/>
          </a:xfrm>
          <a:prstGeom prst="line">
            <a:avLst/>
          </a:prstGeom>
          <a:noFill/>
          <a:ln w="9525">
            <a:solidFill>
              <a:srgbClr val="33CC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2090" name="Line 27"/>
          <p:cNvSpPr>
            <a:spLocks noChangeShapeType="1"/>
          </p:cNvSpPr>
          <p:nvPr/>
        </p:nvSpPr>
        <p:spPr bwMode="auto">
          <a:xfrm flipV="1">
            <a:off x="-14288" y="2590800"/>
            <a:ext cx="4738688" cy="1133475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2091" name="Line 28"/>
          <p:cNvSpPr>
            <a:spLocks noChangeShapeType="1"/>
          </p:cNvSpPr>
          <p:nvPr/>
        </p:nvSpPr>
        <p:spPr bwMode="auto">
          <a:xfrm>
            <a:off x="1524000" y="2590800"/>
            <a:ext cx="7620000" cy="23622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2092" name="Text Box 30"/>
          <p:cNvSpPr txBox="1">
            <a:spLocks noChangeArrowheads="1"/>
          </p:cNvSpPr>
          <p:nvPr/>
        </p:nvSpPr>
        <p:spPr bwMode="auto">
          <a:xfrm>
            <a:off x="0" y="5253038"/>
            <a:ext cx="914400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Линзаның оң жағындағы екі шын сәуле қилыспайды. Линзаның сол жағындағы</a:t>
            </a:r>
          </a:p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жалған (үзік) сәуле мен шын сәуле қилысады. Дәл сол қилысқан нүктеде </a:t>
            </a:r>
          </a:p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кескіннің басы болады. Дененің аяғы мен кескіннің аяғы оптикалық өсте жатады.  </a:t>
            </a:r>
            <a:endParaRPr lang="en-US" altLang="zh-CN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32025" y="1341438"/>
            <a:ext cx="110807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rgbClr val="FFFFFF"/>
                </a:solidFill>
                <a:latin typeface="Arial Unicode MS" pitchFamily="34" charset="-122"/>
                <a:cs typeface="+mj-cs"/>
              </a:rPr>
              <a:t>a &lt; f </a:t>
            </a:r>
            <a:endParaRPr lang="zh-CN" altLang="en-US" dirty="0">
              <a:latin typeface="Arial Unicode MS" pitchFamily="34" charset="-122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30" name="Line 2"/>
          <p:cNvSpPr>
            <a:spLocks noChangeShapeType="1"/>
          </p:cNvSpPr>
          <p:nvPr/>
        </p:nvSpPr>
        <p:spPr bwMode="auto">
          <a:xfrm>
            <a:off x="0" y="3581400"/>
            <a:ext cx="9144000" cy="0"/>
          </a:xfrm>
          <a:prstGeom prst="line">
            <a:avLst/>
          </a:prstGeom>
          <a:noFill/>
          <a:ln w="9525">
            <a:solidFill>
              <a:srgbClr val="33CCCC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3931" name="Group 3"/>
          <p:cNvGrpSpPr>
            <a:grpSpLocks/>
          </p:cNvGrpSpPr>
          <p:nvPr/>
        </p:nvGrpSpPr>
        <p:grpSpPr bwMode="auto">
          <a:xfrm>
            <a:off x="6324600" y="3657600"/>
            <a:ext cx="4114800" cy="519113"/>
            <a:chOff x="3168" y="2304"/>
            <a:chExt cx="2592" cy="327"/>
          </a:xfrm>
        </p:grpSpPr>
        <p:sp>
          <p:nvSpPr>
            <p:cNvPr id="33953" name="Text Box 4"/>
            <p:cNvSpPr txBox="1">
              <a:spLocks noChangeArrowheads="1"/>
            </p:cNvSpPr>
            <p:nvPr/>
          </p:nvSpPr>
          <p:spPr bwMode="auto">
            <a:xfrm>
              <a:off x="3168" y="2400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3954" name="Line 5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93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Шашыратқыш линзаның кескіні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933" name="Text Box 7"/>
          <p:cNvSpPr txBox="1">
            <a:spLocks noChangeArrowheads="1"/>
          </p:cNvSpPr>
          <p:nvPr/>
        </p:nvSpPr>
        <p:spPr bwMode="auto">
          <a:xfrm>
            <a:off x="3581400" y="3581400"/>
            <a:ext cx="3048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sp>
        <p:nvSpPr>
          <p:cNvPr id="33934" name="Text Box 8"/>
          <p:cNvSpPr txBox="1">
            <a:spLocks noChangeArrowheads="1"/>
          </p:cNvSpPr>
          <p:nvPr/>
        </p:nvSpPr>
        <p:spPr bwMode="auto">
          <a:xfrm>
            <a:off x="0" y="57737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Кескін: оң, кішірейген</a:t>
            </a:r>
            <a:r>
              <a:rPr lang="kk-KZ" altLang="zh-CN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, жалған кескін </a:t>
            </a: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(үлкею еселігі бірден кіші).</a:t>
            </a:r>
            <a:endParaRPr lang="en-US" altLang="zh-CN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935" name="Line 9"/>
          <p:cNvSpPr>
            <a:spLocks noChangeShapeType="1"/>
          </p:cNvSpPr>
          <p:nvPr/>
        </p:nvSpPr>
        <p:spPr bwMode="auto">
          <a:xfrm>
            <a:off x="5181600" y="2133600"/>
            <a:ext cx="0" cy="2895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3936" name="Group 10"/>
          <p:cNvGrpSpPr>
            <a:grpSpLocks/>
          </p:cNvGrpSpPr>
          <p:nvPr/>
        </p:nvGrpSpPr>
        <p:grpSpPr bwMode="auto">
          <a:xfrm>
            <a:off x="1371600" y="2895600"/>
            <a:ext cx="1066800" cy="1052513"/>
            <a:chOff x="624" y="1824"/>
            <a:chExt cx="672" cy="663"/>
          </a:xfrm>
        </p:grpSpPr>
        <p:sp>
          <p:nvSpPr>
            <p:cNvPr id="33951" name="AutoShape 11"/>
            <p:cNvSpPr>
              <a:spLocks noChangeArrowheads="1"/>
            </p:cNvSpPr>
            <p:nvPr/>
          </p:nvSpPr>
          <p:spPr bwMode="auto">
            <a:xfrm>
              <a:off x="864" y="1824"/>
              <a:ext cx="192" cy="432"/>
            </a:xfrm>
            <a:prstGeom prst="upArrow">
              <a:avLst>
                <a:gd name="adj1" fmla="val 50000"/>
                <a:gd name="adj2" fmla="val 56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 b="1">
                <a:solidFill>
                  <a:srgbClr val="000000"/>
                </a:solidFill>
                <a:latin typeface="Arial Unicode MS" pitchFamily="34" charset="-128"/>
              </a:endParaRPr>
            </a:p>
          </p:txBody>
        </p:sp>
        <p:sp>
          <p:nvSpPr>
            <p:cNvPr id="33952" name="Text Box 12"/>
            <p:cNvSpPr txBox="1">
              <a:spLocks noChangeArrowheads="1"/>
            </p:cNvSpPr>
            <p:nvPr/>
          </p:nvSpPr>
          <p:spPr bwMode="auto">
            <a:xfrm>
              <a:off x="624" y="2256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FFFFFF"/>
                  </a:solidFill>
                  <a:ea typeface="Arial Unicode MS" pitchFamily="34" charset="-128"/>
                  <a:cs typeface="Arial Unicode MS" pitchFamily="34" charset="-128"/>
                </a:rPr>
                <a:t>нәрсе</a:t>
              </a:r>
              <a:endParaRPr lang="en-US" altLang="zh-CN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33937" name="Text Box 13"/>
          <p:cNvSpPr txBox="1">
            <a:spLocks noChangeArrowheads="1"/>
          </p:cNvSpPr>
          <p:nvPr/>
        </p:nvSpPr>
        <p:spPr bwMode="auto">
          <a:xfrm>
            <a:off x="4222750" y="5287963"/>
            <a:ext cx="190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Шашыратқыш линза</a:t>
            </a:r>
            <a:endParaRPr lang="en-US" altLang="zh-CN">
              <a:solidFill>
                <a:srgbClr val="93EFFB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938" name="Line 14"/>
          <p:cNvSpPr>
            <a:spLocks noChangeShapeType="1"/>
          </p:cNvSpPr>
          <p:nvPr/>
        </p:nvSpPr>
        <p:spPr bwMode="auto">
          <a:xfrm>
            <a:off x="1905000" y="2895600"/>
            <a:ext cx="32766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939" name="Line 15"/>
          <p:cNvSpPr>
            <a:spLocks noChangeShapeType="1"/>
          </p:cNvSpPr>
          <p:nvPr/>
        </p:nvSpPr>
        <p:spPr bwMode="auto">
          <a:xfrm flipV="1">
            <a:off x="5181600" y="990600"/>
            <a:ext cx="3962400" cy="19050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940" name="Line 16"/>
          <p:cNvSpPr>
            <a:spLocks noChangeShapeType="1"/>
          </p:cNvSpPr>
          <p:nvPr/>
        </p:nvSpPr>
        <p:spPr bwMode="auto">
          <a:xfrm>
            <a:off x="1905000" y="2895600"/>
            <a:ext cx="7239000" cy="15240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941" name="Line 17"/>
          <p:cNvSpPr>
            <a:spLocks noChangeShapeType="1"/>
          </p:cNvSpPr>
          <p:nvPr/>
        </p:nvSpPr>
        <p:spPr bwMode="auto">
          <a:xfrm flipH="1">
            <a:off x="0" y="2895600"/>
            <a:ext cx="5181600" cy="24384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942" name="AutoShape 19"/>
          <p:cNvSpPr>
            <a:spLocks noChangeArrowheads="1"/>
          </p:cNvSpPr>
          <p:nvPr/>
        </p:nvSpPr>
        <p:spPr bwMode="auto">
          <a:xfrm>
            <a:off x="4114800" y="3352800"/>
            <a:ext cx="76200" cy="228600"/>
          </a:xfrm>
          <a:prstGeom prst="up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3943" name="Text Box 20"/>
          <p:cNvSpPr txBox="1">
            <a:spLocks noChangeArrowheads="1"/>
          </p:cNvSpPr>
          <p:nvPr/>
        </p:nvSpPr>
        <p:spPr bwMode="auto">
          <a:xfrm>
            <a:off x="3581400" y="3581400"/>
            <a:ext cx="1519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</a:t>
            </a:r>
            <a:endParaRPr lang="en-US" altLang="zh-CN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944" name="Line 9"/>
          <p:cNvSpPr>
            <a:spLocks noChangeShapeType="1"/>
          </p:cNvSpPr>
          <p:nvPr/>
        </p:nvSpPr>
        <p:spPr bwMode="auto">
          <a:xfrm flipH="1">
            <a:off x="5186363" y="1905000"/>
            <a:ext cx="147637" cy="228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945" name="Line 9"/>
          <p:cNvSpPr>
            <a:spLocks noChangeShapeType="1"/>
          </p:cNvSpPr>
          <p:nvPr/>
        </p:nvSpPr>
        <p:spPr bwMode="auto">
          <a:xfrm flipH="1">
            <a:off x="5027613" y="4991100"/>
            <a:ext cx="147637" cy="228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946" name="Line 9"/>
          <p:cNvSpPr>
            <a:spLocks noChangeShapeType="1"/>
          </p:cNvSpPr>
          <p:nvPr/>
        </p:nvSpPr>
        <p:spPr bwMode="auto">
          <a:xfrm>
            <a:off x="5027613" y="1905000"/>
            <a:ext cx="147637" cy="2222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947" name="Line 9"/>
          <p:cNvSpPr>
            <a:spLocks noChangeShapeType="1"/>
          </p:cNvSpPr>
          <p:nvPr/>
        </p:nvSpPr>
        <p:spPr bwMode="auto">
          <a:xfrm>
            <a:off x="5186363" y="4965700"/>
            <a:ext cx="147637" cy="2222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矩形 2"/>
          <p:cNvSpPr/>
          <p:nvPr/>
        </p:nvSpPr>
        <p:spPr>
          <a:xfrm>
            <a:off x="1752600" y="1371600"/>
            <a:ext cx="110807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rgbClr val="FFFFFF"/>
                </a:solidFill>
                <a:latin typeface="Arial Unicode MS" pitchFamily="34" charset="-122"/>
                <a:cs typeface="+mj-cs"/>
              </a:rPr>
              <a:t>a &gt; f </a:t>
            </a:r>
            <a:endParaRPr lang="zh-CN" altLang="en-US" dirty="0">
              <a:latin typeface="Arial Unicode MS" pitchFamily="34" charset="-122"/>
              <a:ea typeface="+mn-ea"/>
            </a:endParaRPr>
          </a:p>
        </p:txBody>
      </p:sp>
      <p:graphicFrame>
        <p:nvGraphicFramePr>
          <p:cNvPr id="33929" name="Object 137"/>
          <p:cNvGraphicFramePr>
            <a:graphicFrameLocks noChangeAspect="1"/>
          </p:cNvGraphicFramePr>
          <p:nvPr/>
        </p:nvGraphicFramePr>
        <p:xfrm>
          <a:off x="7162800" y="4462463"/>
          <a:ext cx="1408113" cy="635000"/>
        </p:xfrm>
        <a:graphic>
          <a:graphicData uri="http://schemas.openxmlformats.org/presentationml/2006/ole">
            <p:oleObj spid="_x0000_s33929" name="公式" r:id="rId3" imgW="888614" imgH="406224" progId="Equation.3">
              <p:embed/>
            </p:oleObj>
          </a:graphicData>
        </a:graphic>
      </p:graphicFrame>
      <p:sp>
        <p:nvSpPr>
          <p:cNvPr id="33949" name="TextBox 26"/>
          <p:cNvSpPr txBox="1">
            <a:spLocks noChangeArrowheads="1"/>
          </p:cNvSpPr>
          <p:nvPr/>
        </p:nvSpPr>
        <p:spPr bwMode="auto">
          <a:xfrm>
            <a:off x="5394325" y="4645025"/>
            <a:ext cx="1768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Үлкею еселігі: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3" name="Picture 2" descr="convex lens me"/>
          <p:cNvPicPr>
            <a:picLocks noChangeAspect="1" noChangeArrowheads="1"/>
          </p:cNvPicPr>
          <p:nvPr/>
        </p:nvPicPr>
        <p:blipFill>
          <a:blip r:embed="rId2"/>
          <a:srcRect l="50189" t="-177"/>
          <a:stretch>
            <a:fillRect/>
          </a:stretch>
        </p:blipFill>
        <p:spPr bwMode="auto">
          <a:xfrm>
            <a:off x="4610100" y="1784350"/>
            <a:ext cx="415925" cy="358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78" name="Line 26"/>
          <p:cNvSpPr>
            <a:spLocks noChangeShapeType="1"/>
          </p:cNvSpPr>
          <p:nvPr/>
        </p:nvSpPr>
        <p:spPr bwMode="auto">
          <a:xfrm>
            <a:off x="85725" y="271463"/>
            <a:ext cx="4529138" cy="1738312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5155" name="Line 5"/>
          <p:cNvSpPr>
            <a:spLocks noChangeShapeType="1"/>
          </p:cNvSpPr>
          <p:nvPr/>
        </p:nvSpPr>
        <p:spPr bwMode="auto">
          <a:xfrm>
            <a:off x="0" y="3581400"/>
            <a:ext cx="45720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5156" name="Rectangle 8"/>
          <p:cNvSpPr>
            <a:spLocks noChangeArrowheads="1"/>
          </p:cNvSpPr>
          <p:nvPr/>
        </p:nvSpPr>
        <p:spPr bwMode="auto">
          <a:xfrm>
            <a:off x="0" y="-12700"/>
            <a:ext cx="4597400" cy="62611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0515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Жинағыш линзаның кескіні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5158" name="Text Box 14"/>
          <p:cNvSpPr txBox="1">
            <a:spLocks noChangeArrowheads="1"/>
          </p:cNvSpPr>
          <p:nvPr/>
        </p:nvSpPr>
        <p:spPr bwMode="auto">
          <a:xfrm>
            <a:off x="8382000" y="3565525"/>
            <a:ext cx="7620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pic>
        <p:nvPicPr>
          <p:cNvPr id="305159" name="Picture 15" descr="convex lens me"/>
          <p:cNvPicPr>
            <a:picLocks noChangeAspect="1" noChangeArrowheads="1"/>
          </p:cNvPicPr>
          <p:nvPr/>
        </p:nvPicPr>
        <p:blipFill>
          <a:blip r:embed="rId2"/>
          <a:srcRect r="50191" b="533"/>
          <a:stretch>
            <a:fillRect/>
          </a:stretch>
        </p:blipFill>
        <p:spPr bwMode="auto">
          <a:xfrm>
            <a:off x="4191000" y="1790700"/>
            <a:ext cx="41592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76" name="Line 24"/>
          <p:cNvSpPr>
            <a:spLocks noChangeShapeType="1"/>
          </p:cNvSpPr>
          <p:nvPr/>
        </p:nvSpPr>
        <p:spPr bwMode="auto">
          <a:xfrm>
            <a:off x="884238" y="2024063"/>
            <a:ext cx="187325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5161" name="Rectangle 23"/>
          <p:cNvSpPr>
            <a:spLocks noChangeArrowheads="1"/>
          </p:cNvSpPr>
          <p:nvPr/>
        </p:nvSpPr>
        <p:spPr bwMode="auto">
          <a:xfrm>
            <a:off x="0" y="1752600"/>
            <a:ext cx="2743200" cy="51054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05162" name="Line 28"/>
          <p:cNvSpPr>
            <a:spLocks noChangeShapeType="1"/>
          </p:cNvSpPr>
          <p:nvPr/>
        </p:nvSpPr>
        <p:spPr bwMode="auto">
          <a:xfrm>
            <a:off x="4610100" y="1790700"/>
            <a:ext cx="0" cy="3543300"/>
          </a:xfrm>
          <a:prstGeom prst="line">
            <a:avLst/>
          </a:prstGeom>
          <a:noFill/>
          <a:ln w="9525">
            <a:solidFill>
              <a:srgbClr val="33CC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05163" name="Picture 22" descr="so0010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981200"/>
            <a:ext cx="71278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5164" name="Text Box 33"/>
          <p:cNvSpPr txBox="1">
            <a:spLocks noChangeArrowheads="1"/>
          </p:cNvSpPr>
          <p:nvPr/>
        </p:nvSpPr>
        <p:spPr bwMode="auto">
          <a:xfrm>
            <a:off x="0" y="5253038"/>
            <a:ext cx="91440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Бірінші сәуле дененің басынан оптикалық өске параллель шығып,</a:t>
            </a:r>
          </a:p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линзадан өткен соң фокус нүктесінде жиналады.</a:t>
            </a:r>
            <a:endParaRPr lang="en-US" altLang="zh-CN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305165" name="Group 10"/>
          <p:cNvGrpSpPr>
            <a:grpSpLocks/>
          </p:cNvGrpSpPr>
          <p:nvPr/>
        </p:nvGrpSpPr>
        <p:grpSpPr bwMode="auto">
          <a:xfrm>
            <a:off x="0" y="3581400"/>
            <a:ext cx="9144000" cy="595313"/>
            <a:chOff x="0" y="2256"/>
            <a:chExt cx="5760" cy="375"/>
          </a:xfrm>
        </p:grpSpPr>
        <p:sp>
          <p:nvSpPr>
            <p:cNvPr id="305168" name="Line 11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5169" name="Text Box 12"/>
            <p:cNvSpPr txBox="1">
              <a:spLocks noChangeArrowheads="1"/>
            </p:cNvSpPr>
            <p:nvPr/>
          </p:nvSpPr>
          <p:spPr bwMode="auto">
            <a:xfrm>
              <a:off x="3168" y="2400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05170" name="Line 13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矩形 1"/>
          <p:cNvSpPr/>
          <p:nvPr/>
        </p:nvSpPr>
        <p:spPr>
          <a:xfrm>
            <a:off x="6948488" y="1195388"/>
            <a:ext cx="110807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rgbClr val="FFFFFF"/>
                </a:solidFill>
                <a:latin typeface="Arial Unicode MS" pitchFamily="34" charset="-122"/>
              </a:rPr>
              <a:t>a &lt; f </a:t>
            </a:r>
            <a:endParaRPr lang="zh-CN" altLang="en-US" dirty="0">
              <a:solidFill>
                <a:srgbClr val="000000"/>
              </a:solidFill>
              <a:latin typeface="Arial Unicode MS" pitchFamily="34" charset="-122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0.20469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47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49653 0.2530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4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26" y="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78" grpId="0" animBg="1"/>
      <p:bldP spid="7477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177" name="Picture 2" descr="convex lens me"/>
          <p:cNvPicPr>
            <a:picLocks noChangeAspect="1" noChangeArrowheads="1"/>
          </p:cNvPicPr>
          <p:nvPr/>
        </p:nvPicPr>
        <p:blipFill>
          <a:blip r:embed="rId2"/>
          <a:srcRect l="-9126" t="-1064"/>
          <a:stretch>
            <a:fillRect/>
          </a:stretch>
        </p:blipFill>
        <p:spPr bwMode="auto">
          <a:xfrm>
            <a:off x="4114800" y="1752600"/>
            <a:ext cx="91122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617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Жинағыш линзаның кескіні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6179" name="Text Box 10"/>
          <p:cNvSpPr txBox="1">
            <a:spLocks noChangeArrowheads="1"/>
          </p:cNvSpPr>
          <p:nvPr/>
        </p:nvSpPr>
        <p:spPr bwMode="auto">
          <a:xfrm>
            <a:off x="8382000" y="3565525"/>
            <a:ext cx="7620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sp>
        <p:nvSpPr>
          <p:cNvPr id="306180" name="Line 12"/>
          <p:cNvSpPr>
            <a:spLocks noChangeShapeType="1"/>
          </p:cNvSpPr>
          <p:nvPr/>
        </p:nvSpPr>
        <p:spPr bwMode="auto">
          <a:xfrm>
            <a:off x="2743200" y="2024063"/>
            <a:ext cx="187325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6181" name="Line 14"/>
          <p:cNvSpPr>
            <a:spLocks noChangeShapeType="1"/>
          </p:cNvSpPr>
          <p:nvPr/>
        </p:nvSpPr>
        <p:spPr bwMode="auto">
          <a:xfrm>
            <a:off x="4586288" y="2027238"/>
            <a:ext cx="4557712" cy="1692275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6182" name="Line 16"/>
          <p:cNvSpPr>
            <a:spLocks noChangeShapeType="1"/>
          </p:cNvSpPr>
          <p:nvPr/>
        </p:nvSpPr>
        <p:spPr bwMode="auto">
          <a:xfrm>
            <a:off x="4610100" y="1790700"/>
            <a:ext cx="0" cy="3543300"/>
          </a:xfrm>
          <a:prstGeom prst="line">
            <a:avLst/>
          </a:prstGeom>
          <a:noFill/>
          <a:ln w="9525">
            <a:solidFill>
              <a:srgbClr val="33CC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06183" name="Picture 18" descr="so0010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981200"/>
            <a:ext cx="71278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6184" name="Text Box 21"/>
          <p:cNvSpPr txBox="1">
            <a:spLocks noChangeArrowheads="1"/>
          </p:cNvSpPr>
          <p:nvPr/>
        </p:nvSpPr>
        <p:spPr bwMode="auto">
          <a:xfrm>
            <a:off x="0" y="5253038"/>
            <a:ext cx="914400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Бірінші сәуле дененің басынан оптикалық өске параллель шығып,</a:t>
            </a:r>
          </a:p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линзадан өткен соң фокус нүктесінде жиналады. Екінші сәуле оптикалық</a:t>
            </a:r>
          </a:p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центр арқылы өтеді, өткен сәуленің бағыты өзгермейді.</a:t>
            </a:r>
            <a:endParaRPr lang="en-US" altLang="zh-CN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306185" name="Group 6"/>
          <p:cNvGrpSpPr>
            <a:grpSpLocks/>
          </p:cNvGrpSpPr>
          <p:nvPr/>
        </p:nvGrpSpPr>
        <p:grpSpPr bwMode="auto">
          <a:xfrm>
            <a:off x="0" y="3581400"/>
            <a:ext cx="9144000" cy="595313"/>
            <a:chOff x="0" y="2256"/>
            <a:chExt cx="5760" cy="375"/>
          </a:xfrm>
        </p:grpSpPr>
        <p:sp>
          <p:nvSpPr>
            <p:cNvPr id="306188" name="Line 7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6189" name="Text Box 8"/>
            <p:cNvSpPr txBox="1">
              <a:spLocks noChangeArrowheads="1"/>
            </p:cNvSpPr>
            <p:nvPr/>
          </p:nvSpPr>
          <p:spPr bwMode="auto">
            <a:xfrm>
              <a:off x="3168" y="2400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06190" name="Line 9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矩形 1"/>
          <p:cNvSpPr/>
          <p:nvPr/>
        </p:nvSpPr>
        <p:spPr>
          <a:xfrm>
            <a:off x="7289800" y="1268413"/>
            <a:ext cx="1108075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rgbClr val="FFFFFF"/>
                </a:solidFill>
                <a:latin typeface="Arial Unicode MS" pitchFamily="34" charset="-122"/>
              </a:rPr>
              <a:t>a &lt; f </a:t>
            </a:r>
            <a:endParaRPr lang="zh-CN" altLang="en-US" dirty="0">
              <a:solidFill>
                <a:srgbClr val="000000"/>
              </a:solidFill>
              <a:latin typeface="Arial Unicode MS" pitchFamily="34" charset="-122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1" name="Picture 2" descr="convex lens me"/>
          <p:cNvPicPr>
            <a:picLocks noChangeAspect="1" noChangeArrowheads="1"/>
          </p:cNvPicPr>
          <p:nvPr/>
        </p:nvPicPr>
        <p:blipFill>
          <a:blip r:embed="rId2"/>
          <a:srcRect l="45627"/>
          <a:stretch>
            <a:fillRect/>
          </a:stretch>
        </p:blipFill>
        <p:spPr bwMode="auto">
          <a:xfrm>
            <a:off x="4572000" y="1790700"/>
            <a:ext cx="4540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02" name="Line 3"/>
          <p:cNvSpPr>
            <a:spLocks noChangeShapeType="1"/>
          </p:cNvSpPr>
          <p:nvPr/>
        </p:nvSpPr>
        <p:spPr bwMode="auto">
          <a:xfrm>
            <a:off x="0" y="3581400"/>
            <a:ext cx="45720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203" name="Rectangle 4"/>
          <p:cNvSpPr>
            <a:spLocks noChangeArrowheads="1"/>
          </p:cNvSpPr>
          <p:nvPr/>
        </p:nvSpPr>
        <p:spPr bwMode="auto">
          <a:xfrm>
            <a:off x="0" y="990600"/>
            <a:ext cx="4572000" cy="52578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0720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Жинағыш линза кескіні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307205" name="Group 6"/>
          <p:cNvGrpSpPr>
            <a:grpSpLocks/>
          </p:cNvGrpSpPr>
          <p:nvPr/>
        </p:nvGrpSpPr>
        <p:grpSpPr bwMode="auto">
          <a:xfrm>
            <a:off x="0" y="3581400"/>
            <a:ext cx="9144000" cy="595313"/>
            <a:chOff x="0" y="2256"/>
            <a:chExt cx="5760" cy="375"/>
          </a:xfrm>
        </p:grpSpPr>
        <p:sp>
          <p:nvSpPr>
            <p:cNvPr id="307218" name="Line 7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219" name="Text Box 8"/>
            <p:cNvSpPr txBox="1">
              <a:spLocks noChangeArrowheads="1"/>
            </p:cNvSpPr>
            <p:nvPr/>
          </p:nvSpPr>
          <p:spPr bwMode="auto">
            <a:xfrm>
              <a:off x="3168" y="2400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 Оптикалық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07220" name="Line 9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206" name="Text Box 10"/>
          <p:cNvSpPr txBox="1">
            <a:spLocks noChangeArrowheads="1"/>
          </p:cNvSpPr>
          <p:nvPr/>
        </p:nvSpPr>
        <p:spPr bwMode="auto">
          <a:xfrm>
            <a:off x="8382000" y="3565525"/>
            <a:ext cx="7620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pic>
        <p:nvPicPr>
          <p:cNvPr id="307207" name="Picture 11" descr="convex lens me"/>
          <p:cNvPicPr>
            <a:picLocks noChangeAspect="1" noChangeArrowheads="1"/>
          </p:cNvPicPr>
          <p:nvPr/>
        </p:nvPicPr>
        <p:blipFill>
          <a:blip r:embed="rId2"/>
          <a:srcRect r="54373"/>
          <a:stretch>
            <a:fillRect/>
          </a:stretch>
        </p:blipFill>
        <p:spPr bwMode="auto">
          <a:xfrm>
            <a:off x="4191000" y="1784350"/>
            <a:ext cx="381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08" name="Line 12"/>
          <p:cNvSpPr>
            <a:spLocks noChangeShapeType="1"/>
          </p:cNvSpPr>
          <p:nvPr/>
        </p:nvSpPr>
        <p:spPr bwMode="auto">
          <a:xfrm>
            <a:off x="2743200" y="2024063"/>
            <a:ext cx="187325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209" name="Line 14"/>
          <p:cNvSpPr>
            <a:spLocks noChangeShapeType="1"/>
          </p:cNvSpPr>
          <p:nvPr/>
        </p:nvSpPr>
        <p:spPr bwMode="auto">
          <a:xfrm>
            <a:off x="4586288" y="2027238"/>
            <a:ext cx="4557712" cy="1692275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210" name="Line 15"/>
          <p:cNvSpPr>
            <a:spLocks noChangeShapeType="1"/>
          </p:cNvSpPr>
          <p:nvPr/>
        </p:nvSpPr>
        <p:spPr bwMode="auto">
          <a:xfrm>
            <a:off x="4610100" y="1790700"/>
            <a:ext cx="0" cy="3543300"/>
          </a:xfrm>
          <a:prstGeom prst="line">
            <a:avLst/>
          </a:prstGeom>
          <a:noFill/>
          <a:ln w="9525">
            <a:solidFill>
              <a:srgbClr val="33CC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07211" name="Picture 16" descr="so0010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981200"/>
            <a:ext cx="71278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12" name="Line 17"/>
          <p:cNvSpPr>
            <a:spLocks noChangeShapeType="1"/>
          </p:cNvSpPr>
          <p:nvPr/>
        </p:nvSpPr>
        <p:spPr bwMode="auto">
          <a:xfrm>
            <a:off x="304800" y="0"/>
            <a:ext cx="2438400" cy="20574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13" name="Line 18"/>
          <p:cNvSpPr>
            <a:spLocks noChangeShapeType="1"/>
          </p:cNvSpPr>
          <p:nvPr/>
        </p:nvSpPr>
        <p:spPr bwMode="auto">
          <a:xfrm flipH="1" flipV="1">
            <a:off x="-11113" y="268288"/>
            <a:ext cx="4572001" cy="17526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14" name="Text Box 19"/>
          <p:cNvSpPr txBox="1">
            <a:spLocks noChangeArrowheads="1"/>
          </p:cNvSpPr>
          <p:nvPr/>
        </p:nvSpPr>
        <p:spPr bwMode="auto">
          <a:xfrm>
            <a:off x="0" y="5253038"/>
            <a:ext cx="914400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Линзаның оң жағындағы шын сәулелер бір-бірімен қилыспайды. Линзаның сол</a:t>
            </a:r>
          </a:p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жағындағы жалған (үзік) сәулелер қилысады. Қилысқан жерде кескін</a:t>
            </a:r>
          </a:p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B2B2B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пайда болады (жалған кескін).</a:t>
            </a:r>
            <a:endParaRPr lang="en-US" altLang="zh-CN">
              <a:solidFill>
                <a:srgbClr val="B2B2B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7215" name="Line 21"/>
          <p:cNvSpPr>
            <a:spLocks noChangeShapeType="1"/>
          </p:cNvSpPr>
          <p:nvPr/>
        </p:nvSpPr>
        <p:spPr bwMode="auto">
          <a:xfrm>
            <a:off x="2790825" y="2062163"/>
            <a:ext cx="4876800" cy="4030662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" name="矩形 1"/>
          <p:cNvSpPr/>
          <p:nvPr/>
        </p:nvSpPr>
        <p:spPr>
          <a:xfrm>
            <a:off x="7469188" y="1397000"/>
            <a:ext cx="110807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rgbClr val="FFFFFF"/>
                </a:solidFill>
                <a:latin typeface="Arial Unicode MS" pitchFamily="34" charset="-122"/>
              </a:rPr>
              <a:t>a &lt; f </a:t>
            </a:r>
            <a:endParaRPr lang="zh-CN" altLang="en-US" dirty="0">
              <a:solidFill>
                <a:srgbClr val="000000"/>
              </a:solidFill>
              <a:latin typeface="Arial Unicode MS" pitchFamily="34" charset="-122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45" name="Picture 2" descr="convex lens me"/>
          <p:cNvPicPr>
            <a:picLocks noChangeAspect="1" noChangeArrowheads="1"/>
          </p:cNvPicPr>
          <p:nvPr/>
        </p:nvPicPr>
        <p:blipFill>
          <a:blip r:embed="rId3"/>
          <a:srcRect l="45627"/>
          <a:stretch>
            <a:fillRect/>
          </a:stretch>
        </p:blipFill>
        <p:spPr bwMode="auto">
          <a:xfrm>
            <a:off x="4572000" y="1790700"/>
            <a:ext cx="4540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946" name="Line 3"/>
          <p:cNvSpPr>
            <a:spLocks noChangeShapeType="1"/>
          </p:cNvSpPr>
          <p:nvPr/>
        </p:nvSpPr>
        <p:spPr bwMode="auto">
          <a:xfrm>
            <a:off x="0" y="3581400"/>
            <a:ext cx="45720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947" name="Rectangle 4"/>
          <p:cNvSpPr>
            <a:spLocks noChangeArrowheads="1"/>
          </p:cNvSpPr>
          <p:nvPr/>
        </p:nvSpPr>
        <p:spPr bwMode="auto">
          <a:xfrm>
            <a:off x="0" y="990600"/>
            <a:ext cx="4572000" cy="52578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494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Жинағыш линза кескіні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34949" name="Group 6"/>
          <p:cNvGrpSpPr>
            <a:grpSpLocks/>
          </p:cNvGrpSpPr>
          <p:nvPr/>
        </p:nvGrpSpPr>
        <p:grpSpPr bwMode="auto">
          <a:xfrm>
            <a:off x="0" y="3581400"/>
            <a:ext cx="9144000" cy="595313"/>
            <a:chOff x="0" y="2256"/>
            <a:chExt cx="5760" cy="375"/>
          </a:xfrm>
        </p:grpSpPr>
        <p:sp>
          <p:nvSpPr>
            <p:cNvPr id="34963" name="Line 7"/>
            <p:cNvSpPr>
              <a:spLocks noChangeShapeType="1"/>
            </p:cNvSpPr>
            <p:nvPr/>
          </p:nvSpPr>
          <p:spPr bwMode="auto">
            <a:xfrm>
              <a:off x="0" y="2256"/>
              <a:ext cx="5760" cy="0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964" name="Text Box 8"/>
            <p:cNvSpPr txBox="1">
              <a:spLocks noChangeArrowheads="1"/>
            </p:cNvSpPr>
            <p:nvPr/>
          </p:nvSpPr>
          <p:spPr bwMode="auto">
            <a:xfrm>
              <a:off x="3168" y="2400"/>
              <a:ext cx="25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Бас</a:t>
              </a:r>
              <a:r>
                <a:rPr lang="kk-KZ" altLang="zh-CN">
                  <a:solidFill>
                    <a:srgbClr val="66FFFF"/>
                  </a:solidFill>
                  <a:ea typeface="Arial Unicode MS" pitchFamily="34" charset="-128"/>
                  <a:cs typeface="Arial Unicode MS" pitchFamily="34" charset="-128"/>
                </a:rPr>
                <a:t> о</a:t>
              </a:r>
              <a:r>
                <a:rPr lang="kk-KZ" altLang="zh-CN">
                  <a:solidFill>
                    <a:srgbClr val="66FF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птикалық ось</a:t>
              </a:r>
              <a:endParaRPr lang="en-US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4965" name="Line 9"/>
            <p:cNvSpPr>
              <a:spLocks noChangeShapeType="1"/>
            </p:cNvSpPr>
            <p:nvPr/>
          </p:nvSpPr>
          <p:spPr bwMode="auto">
            <a:xfrm flipH="1" flipV="1">
              <a:off x="3936" y="2304"/>
              <a:ext cx="144" cy="192"/>
            </a:xfrm>
            <a:prstGeom prst="line">
              <a:avLst/>
            </a:prstGeom>
            <a:noFill/>
            <a:ln w="9525">
              <a:solidFill>
                <a:srgbClr val="66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950" name="Text Box 10"/>
          <p:cNvSpPr txBox="1">
            <a:spLocks noChangeArrowheads="1"/>
          </p:cNvSpPr>
          <p:nvPr/>
        </p:nvSpPr>
        <p:spPr bwMode="auto">
          <a:xfrm>
            <a:off x="8382000" y="3565525"/>
            <a:ext cx="7620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pic>
        <p:nvPicPr>
          <p:cNvPr id="34951" name="Picture 11" descr="convex lens me"/>
          <p:cNvPicPr>
            <a:picLocks noChangeAspect="1" noChangeArrowheads="1"/>
          </p:cNvPicPr>
          <p:nvPr/>
        </p:nvPicPr>
        <p:blipFill>
          <a:blip r:embed="rId3"/>
          <a:srcRect r="54373"/>
          <a:stretch>
            <a:fillRect/>
          </a:stretch>
        </p:blipFill>
        <p:spPr bwMode="auto">
          <a:xfrm>
            <a:off x="4191000" y="1784350"/>
            <a:ext cx="381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952" name="Line 12"/>
          <p:cNvSpPr>
            <a:spLocks noChangeShapeType="1"/>
          </p:cNvSpPr>
          <p:nvPr/>
        </p:nvSpPr>
        <p:spPr bwMode="auto">
          <a:xfrm>
            <a:off x="2743200" y="2024063"/>
            <a:ext cx="187325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953" name="Line 13"/>
          <p:cNvSpPr>
            <a:spLocks noChangeShapeType="1"/>
          </p:cNvSpPr>
          <p:nvPr/>
        </p:nvSpPr>
        <p:spPr bwMode="auto">
          <a:xfrm>
            <a:off x="4586288" y="2027238"/>
            <a:ext cx="4557712" cy="1692275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954" name="Line 14"/>
          <p:cNvSpPr>
            <a:spLocks noChangeShapeType="1"/>
          </p:cNvSpPr>
          <p:nvPr/>
        </p:nvSpPr>
        <p:spPr bwMode="auto">
          <a:xfrm>
            <a:off x="4610100" y="1790700"/>
            <a:ext cx="0" cy="3543300"/>
          </a:xfrm>
          <a:prstGeom prst="line">
            <a:avLst/>
          </a:prstGeom>
          <a:noFill/>
          <a:ln w="9525">
            <a:solidFill>
              <a:srgbClr val="33CC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4955" name="Picture 15" descr="so00105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1981200"/>
            <a:ext cx="71278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956" name="Line 16"/>
          <p:cNvSpPr>
            <a:spLocks noChangeShapeType="1"/>
          </p:cNvSpPr>
          <p:nvPr/>
        </p:nvSpPr>
        <p:spPr bwMode="auto">
          <a:xfrm>
            <a:off x="304800" y="0"/>
            <a:ext cx="2438400" cy="20574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957" name="Line 17"/>
          <p:cNvSpPr>
            <a:spLocks noChangeShapeType="1"/>
          </p:cNvSpPr>
          <p:nvPr/>
        </p:nvSpPr>
        <p:spPr bwMode="auto">
          <a:xfrm flipH="1" flipV="1">
            <a:off x="-11113" y="268288"/>
            <a:ext cx="4572001" cy="17526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958" name="Text Box 18"/>
          <p:cNvSpPr txBox="1">
            <a:spLocks noChangeArrowheads="1"/>
          </p:cNvSpPr>
          <p:nvPr/>
        </p:nvSpPr>
        <p:spPr bwMode="auto">
          <a:xfrm>
            <a:off x="44450" y="5676900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Кескін: </a:t>
            </a:r>
            <a:r>
              <a:rPr lang="kk-KZ" altLang="zh-CN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оң, ү</a:t>
            </a: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лкейтілген, </a:t>
            </a:r>
            <a:r>
              <a:rPr lang="kk-KZ" altLang="zh-CN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жалған</a:t>
            </a:r>
            <a:r>
              <a:rPr lang="kk-KZ" altLang="zh-CN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кескін (Лупа)</a:t>
            </a:r>
            <a:endParaRPr lang="en-US" altLang="zh-CN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959" name="Line 19"/>
          <p:cNvSpPr>
            <a:spLocks noChangeShapeType="1"/>
          </p:cNvSpPr>
          <p:nvPr/>
        </p:nvSpPr>
        <p:spPr bwMode="auto">
          <a:xfrm>
            <a:off x="2790825" y="2062163"/>
            <a:ext cx="4876800" cy="4030662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34960" name="Picture 20" descr="so00105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8" y="671513"/>
            <a:ext cx="1289050" cy="290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7308850" y="1268413"/>
            <a:ext cx="1108075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rgbClr val="FFFFFF"/>
                </a:solidFill>
                <a:latin typeface="Arial Unicode MS" pitchFamily="34" charset="-122"/>
              </a:rPr>
              <a:t>a &lt; f </a:t>
            </a:r>
            <a:endParaRPr lang="zh-CN" altLang="en-US" dirty="0">
              <a:solidFill>
                <a:srgbClr val="000000"/>
              </a:solidFill>
              <a:latin typeface="Arial Unicode MS" pitchFamily="34" charset="-122"/>
              <a:ea typeface="+mn-ea"/>
            </a:endParaRPr>
          </a:p>
        </p:txBody>
      </p:sp>
      <p:graphicFrame>
        <p:nvGraphicFramePr>
          <p:cNvPr id="34944" name="Object 128"/>
          <p:cNvGraphicFramePr>
            <a:graphicFrameLocks noChangeAspect="1"/>
          </p:cNvGraphicFramePr>
          <p:nvPr/>
        </p:nvGraphicFramePr>
        <p:xfrm>
          <a:off x="684213" y="4365625"/>
          <a:ext cx="1408112" cy="635000"/>
        </p:xfrm>
        <a:graphic>
          <a:graphicData uri="http://schemas.openxmlformats.org/presentationml/2006/ole">
            <p:oleObj spid="_x0000_s34944" name="公式" r:id="rId5" imgW="888614" imgH="406224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3" name="Line 2"/>
          <p:cNvSpPr>
            <a:spLocks noChangeShapeType="1"/>
          </p:cNvSpPr>
          <p:nvPr/>
        </p:nvSpPr>
        <p:spPr bwMode="auto">
          <a:xfrm>
            <a:off x="0" y="3581400"/>
            <a:ext cx="9144000" cy="0"/>
          </a:xfrm>
          <a:prstGeom prst="line">
            <a:avLst/>
          </a:prstGeom>
          <a:noFill/>
          <a:ln w="9525">
            <a:solidFill>
              <a:srgbClr val="33CCCC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0274" name="Text Box 4"/>
          <p:cNvSpPr txBox="1">
            <a:spLocks noChangeArrowheads="1"/>
          </p:cNvSpPr>
          <p:nvPr/>
        </p:nvSpPr>
        <p:spPr bwMode="auto">
          <a:xfrm>
            <a:off x="5638800" y="2971800"/>
            <a:ext cx="411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Бас оптикалық ось</a:t>
            </a:r>
            <a:endParaRPr lang="en-US" altLang="zh-CN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0275" name="Line 5"/>
          <p:cNvSpPr>
            <a:spLocks noChangeShapeType="1"/>
          </p:cNvSpPr>
          <p:nvPr/>
        </p:nvSpPr>
        <p:spPr bwMode="auto">
          <a:xfrm flipH="1">
            <a:off x="6946900" y="3246438"/>
            <a:ext cx="228600" cy="3048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027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zh-CN" sz="4000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Жинағыш линза кескіні</a:t>
            </a:r>
            <a:endParaRPr lang="en-US" altLang="zh-CN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0277" name="Text Box 7"/>
          <p:cNvSpPr txBox="1">
            <a:spLocks noChangeArrowheads="1"/>
          </p:cNvSpPr>
          <p:nvPr/>
        </p:nvSpPr>
        <p:spPr bwMode="auto">
          <a:xfrm>
            <a:off x="6400800" y="3581400"/>
            <a:ext cx="3048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</a:p>
        </p:txBody>
      </p:sp>
      <p:sp>
        <p:nvSpPr>
          <p:cNvPr id="310278" name="Text Box 8"/>
          <p:cNvSpPr txBox="1">
            <a:spLocks noChangeArrowheads="1"/>
          </p:cNvSpPr>
          <p:nvPr/>
        </p:nvSpPr>
        <p:spPr bwMode="auto">
          <a:xfrm>
            <a:off x="0" y="57737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228600">
              <a:spcBef>
                <a:spcPct val="50000"/>
              </a:spcBef>
              <a:buFontTx/>
              <a:buChar char="•"/>
            </a:pPr>
            <a:r>
              <a:rPr lang="kk-KZ" altLang="zh-CN" b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Кескін: </a:t>
            </a:r>
            <a:r>
              <a:rPr lang="kk-KZ" altLang="zh-CN" b="1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төңкерілген (теріс),</a:t>
            </a:r>
            <a:r>
              <a:rPr lang="kk-KZ" altLang="zh-CN"/>
              <a:t> </a:t>
            </a:r>
            <a:r>
              <a:rPr lang="kk-KZ" altLang="zh-CN" b="1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үлкейтілген,</a:t>
            </a:r>
            <a:r>
              <a:rPr lang="kk-KZ" altLang="zh-CN"/>
              <a:t> </a:t>
            </a:r>
            <a:r>
              <a:rPr lang="kk-KZ" altLang="zh-CN" b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шын кескін.</a:t>
            </a:r>
            <a:endParaRPr lang="en-US" altLang="zh-CN" b="1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0279" name="Line 9"/>
          <p:cNvSpPr>
            <a:spLocks noChangeShapeType="1"/>
          </p:cNvSpPr>
          <p:nvPr/>
        </p:nvSpPr>
        <p:spPr bwMode="auto">
          <a:xfrm>
            <a:off x="5181600" y="2133600"/>
            <a:ext cx="0" cy="2895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310280" name="Group 10"/>
          <p:cNvGrpSpPr>
            <a:grpSpLocks/>
          </p:cNvGrpSpPr>
          <p:nvPr/>
        </p:nvGrpSpPr>
        <p:grpSpPr bwMode="auto">
          <a:xfrm>
            <a:off x="2057400" y="2895600"/>
            <a:ext cx="1066800" cy="1052513"/>
            <a:chOff x="624" y="1824"/>
            <a:chExt cx="672" cy="663"/>
          </a:xfrm>
        </p:grpSpPr>
        <p:sp>
          <p:nvSpPr>
            <p:cNvPr id="310289" name="AutoShape 11"/>
            <p:cNvSpPr>
              <a:spLocks noChangeArrowheads="1"/>
            </p:cNvSpPr>
            <p:nvPr/>
          </p:nvSpPr>
          <p:spPr bwMode="auto">
            <a:xfrm>
              <a:off x="864" y="1824"/>
              <a:ext cx="192" cy="432"/>
            </a:xfrm>
            <a:prstGeom prst="upArrow">
              <a:avLst>
                <a:gd name="adj1" fmla="val 50000"/>
                <a:gd name="adj2" fmla="val 56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endParaRPr lang="zh-CN" altLang="en-US" b="1">
                <a:solidFill>
                  <a:srgbClr val="000000"/>
                </a:solidFill>
                <a:latin typeface="Arial Unicode MS" pitchFamily="34" charset="-128"/>
              </a:endParaRPr>
            </a:p>
          </p:txBody>
        </p:sp>
        <p:sp>
          <p:nvSpPr>
            <p:cNvPr id="310290" name="Text Box 12"/>
            <p:cNvSpPr txBox="1">
              <a:spLocks noChangeArrowheads="1"/>
            </p:cNvSpPr>
            <p:nvPr/>
          </p:nvSpPr>
          <p:spPr bwMode="auto">
            <a:xfrm>
              <a:off x="624" y="2256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k-KZ" altLang="zh-CN">
                  <a:solidFill>
                    <a:srgbClr val="FFFFFF"/>
                  </a:solidFill>
                  <a:ea typeface="Arial Unicode MS" pitchFamily="34" charset="-128"/>
                  <a:cs typeface="Arial Unicode MS" pitchFamily="34" charset="-128"/>
                </a:rPr>
                <a:t>нәрсе</a:t>
              </a:r>
              <a:endParaRPr lang="en-US" altLang="zh-CN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310281" name="Text Box 13"/>
          <p:cNvSpPr txBox="1">
            <a:spLocks noChangeArrowheads="1"/>
          </p:cNvSpPr>
          <p:nvPr/>
        </p:nvSpPr>
        <p:spPr bwMode="auto">
          <a:xfrm>
            <a:off x="4191000" y="51054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 b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Жинағыш линза</a:t>
            </a:r>
            <a:endParaRPr lang="en-US" altLang="zh-CN" b="1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0282" name="Line 14"/>
          <p:cNvSpPr>
            <a:spLocks noChangeShapeType="1"/>
          </p:cNvSpPr>
          <p:nvPr/>
        </p:nvSpPr>
        <p:spPr bwMode="auto">
          <a:xfrm>
            <a:off x="2590800" y="2895600"/>
            <a:ext cx="2590800" cy="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0283" name="Line 15"/>
          <p:cNvSpPr>
            <a:spLocks noChangeShapeType="1"/>
          </p:cNvSpPr>
          <p:nvPr/>
        </p:nvSpPr>
        <p:spPr bwMode="auto">
          <a:xfrm>
            <a:off x="5181600" y="2895600"/>
            <a:ext cx="3962400" cy="19812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0284" name="Line 16"/>
          <p:cNvSpPr>
            <a:spLocks noChangeShapeType="1"/>
          </p:cNvSpPr>
          <p:nvPr/>
        </p:nvSpPr>
        <p:spPr bwMode="auto">
          <a:xfrm>
            <a:off x="2590800" y="2895600"/>
            <a:ext cx="6553200" cy="1752600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0285" name="AutoShape 18"/>
          <p:cNvSpPr>
            <a:spLocks noChangeArrowheads="1"/>
          </p:cNvSpPr>
          <p:nvPr/>
        </p:nvSpPr>
        <p:spPr bwMode="auto">
          <a:xfrm flipV="1">
            <a:off x="8001000" y="3581400"/>
            <a:ext cx="381000" cy="838200"/>
          </a:xfrm>
          <a:prstGeom prst="up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10286" name="Text Box 19"/>
          <p:cNvSpPr txBox="1">
            <a:spLocks noChangeArrowheads="1"/>
          </p:cNvSpPr>
          <p:nvPr/>
        </p:nvSpPr>
        <p:spPr bwMode="auto">
          <a:xfrm>
            <a:off x="7620000" y="32146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zh-CN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кескін</a:t>
            </a:r>
            <a:endParaRPr lang="en-US" altLang="zh-CN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86600" y="1196975"/>
            <a:ext cx="110807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rgbClr val="FFFFFF"/>
                </a:solidFill>
                <a:latin typeface="Arial Unicode MS" pitchFamily="34" charset="-122"/>
              </a:rPr>
              <a:t>a &gt; f </a:t>
            </a:r>
            <a:endParaRPr lang="zh-CN" altLang="en-US" dirty="0">
              <a:solidFill>
                <a:srgbClr val="000000"/>
              </a:solidFill>
              <a:latin typeface="Arial Unicode MS" pitchFamily="34" charset="-122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67" name="Rectangle 18"/>
          <p:cNvSpPr>
            <a:spLocks noChangeArrowheads="1"/>
          </p:cNvSpPr>
          <p:nvPr/>
        </p:nvSpPr>
        <p:spPr bwMode="auto">
          <a:xfrm>
            <a:off x="1500188" y="3143250"/>
            <a:ext cx="5214937" cy="2552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596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kk-KZ" altLang="zh-CN" smtClean="0">
                <a:solidFill>
                  <a:srgbClr val="93EFFB"/>
                </a:solidFill>
                <a:latin typeface="Arial Unicode MS" pitchFamily="34" charset="-128"/>
                <a:ea typeface="宋体" pitchFamily="2" charset="-122"/>
              </a:rPr>
              <a:t>     </a:t>
            </a:r>
            <a:r>
              <a:rPr lang="kk-KZ" altLang="zh-CN" smtClean="0">
                <a:solidFill>
                  <a:srgbClr val="93EFFB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Жұқа линзаның теңдеуі</a:t>
            </a:r>
            <a:endParaRPr lang="en-US" altLang="zh-CN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5969" name="Rectangle 13"/>
          <p:cNvSpPr>
            <a:spLocks noChangeArrowheads="1"/>
          </p:cNvSpPr>
          <p:nvPr/>
        </p:nvSpPr>
        <p:spPr bwMode="auto">
          <a:xfrm>
            <a:off x="1571625" y="4435475"/>
            <a:ext cx="59293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>
              <a:tabLst>
                <a:tab pos="685800" algn="l"/>
                <a:tab pos="4000500" algn="l"/>
              </a:tabLst>
            </a:pPr>
            <a:r>
              <a:rPr lang="en-US" altLang="zh-CN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ƒ</a:t>
            </a:r>
            <a:r>
              <a:rPr lang="en-US" altLang="zh-CN" sz="24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= </a:t>
            </a:r>
            <a:r>
              <a:rPr lang="kk-KZ" altLang="zh-CN" sz="24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фокус аралығы</a:t>
            </a:r>
            <a:endParaRPr lang="en-US" altLang="zh-CN" sz="240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  <a:p>
            <a:pPr lvl="1" eaLnBrk="0" hangingPunct="0">
              <a:tabLst>
                <a:tab pos="685800" algn="l"/>
                <a:tab pos="4000500" algn="l"/>
              </a:tabLst>
            </a:pPr>
            <a:r>
              <a:rPr lang="kk-KZ" altLang="zh-CN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α</a:t>
            </a:r>
            <a:r>
              <a:rPr lang="en-US" altLang="zh-CN" sz="24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= </a:t>
            </a:r>
            <a:r>
              <a:rPr lang="kk-KZ" altLang="zh-CN" sz="24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нәрсе мен линза аралығы</a:t>
            </a:r>
            <a:endParaRPr lang="en-US" altLang="zh-CN" sz="240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  <a:p>
            <a:pPr lvl="1" eaLnBrk="0" hangingPunct="0">
              <a:tabLst>
                <a:tab pos="685800" algn="l"/>
                <a:tab pos="4000500" algn="l"/>
              </a:tabLst>
            </a:pPr>
            <a:r>
              <a:rPr lang="en-US" altLang="zh-CN" sz="2400" i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b</a:t>
            </a:r>
            <a:r>
              <a:rPr lang="en-US" altLang="zh-CN" sz="24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 = </a:t>
            </a:r>
            <a:r>
              <a:rPr lang="kk-KZ" altLang="zh-CN" sz="240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Times New Roman" pitchFamily="18" charset="0"/>
              </a:rPr>
              <a:t>линза мен кескін аралығы</a:t>
            </a:r>
            <a:endParaRPr lang="en-US" altLang="zh-CN" sz="240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35970" name="Rectangle 16"/>
          <p:cNvSpPr>
            <a:spLocks noChangeArrowheads="1"/>
          </p:cNvSpPr>
          <p:nvPr/>
        </p:nvSpPr>
        <p:spPr bwMode="auto">
          <a:xfrm>
            <a:off x="4479925" y="3030538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zh-CN" altLang="en-US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graphicFrame>
        <p:nvGraphicFramePr>
          <p:cNvPr id="35966" name="Object 126"/>
          <p:cNvGraphicFramePr>
            <a:graphicFrameLocks noChangeAspect="1"/>
          </p:cNvGraphicFramePr>
          <p:nvPr/>
        </p:nvGraphicFramePr>
        <p:xfrm>
          <a:off x="3000375" y="3286125"/>
          <a:ext cx="1854200" cy="1000125"/>
        </p:xfrm>
        <a:graphic>
          <a:graphicData uri="http://schemas.openxmlformats.org/presentationml/2006/ole">
            <p:oleObj spid="_x0000_s35966" name="Equation" r:id="rId4" imgW="672840" imgH="419040" progId="">
              <p:embed/>
            </p:oleObj>
          </a:graphicData>
        </a:graphic>
      </p:graphicFrame>
      <p:pic>
        <p:nvPicPr>
          <p:cNvPr id="35971" name="Picture 19" descr="j011328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609600"/>
            <a:ext cx="13716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5973" name="Прямоугольник 8"/>
          <p:cNvSpPr>
            <a:spLocks noChangeArrowheads="1"/>
          </p:cNvSpPr>
          <p:nvPr/>
        </p:nvSpPr>
        <p:spPr bwMode="auto">
          <a:xfrm>
            <a:off x="214313" y="1357313"/>
            <a:ext cx="6715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 u="sng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Жұқа линза деп </a:t>
            </a:r>
            <a:r>
              <a:rPr lang="kk-KZ" altLang="zh-CN" sz="24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линзаның қалыңдығы </a:t>
            </a:r>
            <a:r>
              <a:rPr lang="en-US" altLang="zh-CN" sz="2400" i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kk-KZ" altLang="zh-CN" sz="2400" i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, оның </a:t>
            </a:r>
            <a:r>
              <a:rPr lang="kk-KZ" altLang="zh-CN" sz="24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қисықтық радиусынан </a:t>
            </a:r>
            <a:r>
              <a:rPr lang="en-US" altLang="zh-CN" sz="2400" i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 </a:t>
            </a:r>
            <a:r>
              <a:rPr lang="kk-KZ" altLang="zh-CN" sz="2400" i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4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көп кіші линзаны айтады</a:t>
            </a:r>
            <a:r>
              <a:rPr lang="kk-KZ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zh-CN" altLang="en-US" sz="2000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5974" name="Прямоугольник 9"/>
          <p:cNvSpPr>
            <a:spLocks noChangeArrowheads="1"/>
          </p:cNvSpPr>
          <p:nvPr/>
        </p:nvSpPr>
        <p:spPr bwMode="auto">
          <a:xfrm>
            <a:off x="7572375" y="1714500"/>
            <a:ext cx="1108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i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en-US" altLang="zh-CN" sz="24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&lt;&lt; </a:t>
            </a:r>
            <a:r>
              <a:rPr lang="en-US" altLang="zh-CN" sz="2400" i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endParaRPr lang="zh-CN" altLang="en-US" sz="2400" i="1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5975" name="Прямоугольник 10"/>
          <p:cNvSpPr>
            <a:spLocks noChangeArrowheads="1"/>
          </p:cNvSpPr>
          <p:nvPr/>
        </p:nvSpPr>
        <p:spPr bwMode="auto">
          <a:xfrm>
            <a:off x="5894388" y="2428875"/>
            <a:ext cx="32496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kk-KZ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kk-KZ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 қалыңдығы</a:t>
            </a:r>
            <a:endParaRPr lang="zh-CN" altLang="en-US" sz="24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69" name="Picture 2" descr="File:Lens1.sv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2357438"/>
            <a:ext cx="550068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0" y="188913"/>
            <a:ext cx="8532813" cy="11382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altLang="zh-CN" sz="3600" kern="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kk-KZ" altLang="zh-CN" sz="3200" kern="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Қ</a:t>
            </a:r>
            <a:r>
              <a:rPr lang="kk-KZ" altLang="zh-CN" sz="320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исықтық радиустары </a:t>
            </a:r>
            <a:r>
              <a:rPr lang="en-US" altLang="zh-CN" sz="3200" i="1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R</a:t>
            </a:r>
            <a:r>
              <a:rPr lang="en-US" altLang="zh-CN" sz="3200" baseline="-250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</a:t>
            </a:r>
            <a:r>
              <a:rPr lang="en-US" altLang="zh-CN" sz="32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,</a:t>
            </a:r>
            <a:r>
              <a:rPr lang="kk-KZ" altLang="zh-CN" sz="32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3200" i="1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R</a:t>
            </a:r>
            <a:r>
              <a:rPr lang="en-US" altLang="zh-CN" sz="3200" baseline="-250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 </a:t>
            </a:r>
            <a:r>
              <a:rPr lang="kk-KZ" altLang="zh-CN" sz="3200" baseline="-25000" dirty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altLang="zh-CN" sz="3200" kern="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линзаның теңдеуі</a:t>
            </a:r>
            <a:endParaRPr lang="zh-CN" altLang="en-US" sz="32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7" name="矩形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2620" y="3634570"/>
            <a:ext cx="536557" cy="58477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314372" name="TextBox 7"/>
          <p:cNvSpPr txBox="1">
            <a:spLocks noChangeArrowheads="1"/>
          </p:cNvSpPr>
          <p:nvPr/>
        </p:nvSpPr>
        <p:spPr bwMode="auto">
          <a:xfrm>
            <a:off x="931863" y="3695700"/>
            <a:ext cx="3424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 фокус аралығы</a:t>
            </a:r>
            <a:endParaRPr lang="zh-CN" altLang="en-US" sz="24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4373" name="TextBox 8"/>
          <p:cNvSpPr txBox="1">
            <a:spLocks noChangeArrowheads="1"/>
          </p:cNvSpPr>
          <p:nvPr/>
        </p:nvSpPr>
        <p:spPr bwMode="auto">
          <a:xfrm>
            <a:off x="334963" y="4484688"/>
            <a:ext cx="3241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kk-KZ" altLang="zh-CN" sz="2400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kk-KZ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сыну көрсеткіші</a:t>
            </a:r>
            <a:endParaRPr lang="zh-CN" altLang="en-US" sz="24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4374" name="TextBox 9"/>
          <p:cNvSpPr txBox="1">
            <a:spLocks noChangeArrowheads="1"/>
          </p:cNvSpPr>
          <p:nvPr/>
        </p:nvSpPr>
        <p:spPr bwMode="auto">
          <a:xfrm>
            <a:off x="250825" y="5300663"/>
            <a:ext cx="3606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altLang="zh-CN" sz="2400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линза бетінің</a:t>
            </a:r>
          </a:p>
          <a:p>
            <a:r>
              <a:rPr lang="kk-KZ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қисықтық радиусы.</a:t>
            </a:r>
            <a:endParaRPr lang="zh-CN" altLang="en-US" sz="24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矩形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7535" y="2157376"/>
            <a:ext cx="4362989" cy="1198854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noFill/>
                <a:latin typeface="+mn-lt"/>
                <a:ea typeface="+mn-ea"/>
              </a:rPr>
              <a:t> </a:t>
            </a:r>
          </a:p>
        </p:txBody>
      </p:sp>
      <p:sp>
        <p:nvSpPr>
          <p:cNvPr id="314376" name="Прямоугольник 13"/>
          <p:cNvSpPr>
            <a:spLocks noChangeArrowheads="1"/>
          </p:cNvSpPr>
          <p:nvPr/>
        </p:nvSpPr>
        <p:spPr bwMode="auto">
          <a:xfrm>
            <a:off x="5715000" y="1500188"/>
            <a:ext cx="32496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kk-KZ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kk-KZ" altLang="zh-CN" sz="24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 қалыңдығы</a:t>
            </a:r>
            <a:endParaRPr lang="zh-CN" altLang="en-US" sz="24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7482" name="TextBox 2"/>
          <p:cNvSpPr txBox="1">
            <a:spLocks noChangeArrowheads="1"/>
          </p:cNvSpPr>
          <p:nvPr/>
        </p:nvSpPr>
        <p:spPr bwMode="auto">
          <a:xfrm>
            <a:off x="107950" y="260350"/>
            <a:ext cx="90360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zh-CN" sz="2400" b="1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Фотометрлік шамалар және олардың өлшем бірліктері</a:t>
            </a:r>
            <a:endParaRPr lang="zh-CN" altLang="zh-CN" sz="2400" b="1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7483" name="TextBox 3"/>
          <p:cNvSpPr txBox="1">
            <a:spLocks noChangeArrowheads="1"/>
          </p:cNvSpPr>
          <p:nvPr/>
        </p:nvSpPr>
        <p:spPr bwMode="auto">
          <a:xfrm>
            <a:off x="250825" y="908050"/>
            <a:ext cx="87852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Жарықтың интенсивтігімен және жарық көзімен немесе жарық ағындарымен және олармен байланысты шамалармен айналысатын оптика бөлімін </a:t>
            </a:r>
            <a:r>
              <a:rPr lang="kk-KZ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фотометрия</a:t>
            </a:r>
            <a:r>
              <a:rPr lang="kk-KZ" altLang="zh-CN" sz="200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деп атайды. </a:t>
            </a:r>
            <a:endParaRPr lang="zh-CN" altLang="en-US" sz="2000">
              <a:solidFill>
                <a:schemeClr val="accent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7484" name="TextBox 4"/>
          <p:cNvSpPr txBox="1">
            <a:spLocks noChangeArrowheads="1"/>
          </p:cNvSpPr>
          <p:nvPr/>
        </p:nvSpPr>
        <p:spPr bwMode="auto">
          <a:xfrm>
            <a:off x="611188" y="2708275"/>
            <a:ext cx="8194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Нүктелік жарық көзі − бақылау нүктесіне дейінгі қашықтықпен    салыстырғандағы мөлшері ескермеуге болатын жарық көзі.</a:t>
            </a:r>
            <a:endParaRPr lang="zh-CN" altLang="en-US" sz="200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7485" name="TextBox 5"/>
          <p:cNvSpPr txBox="1">
            <a:spLocks noChangeArrowheads="1"/>
          </p:cNvSpPr>
          <p:nvPr/>
        </p:nvSpPr>
        <p:spPr bwMode="auto">
          <a:xfrm>
            <a:off x="250825" y="2060575"/>
            <a:ext cx="82819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Жарық көзі − өздігінен жарық шығаратын дене</a:t>
            </a:r>
            <a:r>
              <a:rPr lang="kk-KZ" altLang="zh-CN">
                <a:solidFill>
                  <a:srgbClr val="00B0F0"/>
                </a:solidFill>
              </a:rPr>
              <a:t>. </a:t>
            </a:r>
            <a:endParaRPr lang="zh-CN" altLang="en-US">
              <a:solidFill>
                <a:srgbClr val="00B0F0"/>
              </a:solidFill>
            </a:endParaRPr>
          </a:p>
        </p:txBody>
      </p:sp>
      <p:graphicFrame>
        <p:nvGraphicFramePr>
          <p:cNvPr id="57479" name="Object 135"/>
          <p:cNvGraphicFramePr>
            <a:graphicFrameLocks noChangeAspect="1"/>
          </p:cNvGraphicFramePr>
          <p:nvPr/>
        </p:nvGraphicFramePr>
        <p:xfrm>
          <a:off x="1258888" y="4005263"/>
          <a:ext cx="2593975" cy="1727200"/>
        </p:xfrm>
        <a:graphic>
          <a:graphicData uri="http://schemas.openxmlformats.org/presentationml/2006/ole">
            <p:oleObj spid="_x0000_s57479" r:id="rId3" imgW="6866667" imgH="5020376" progId="">
              <p:embed/>
            </p:oleObj>
          </a:graphicData>
        </a:graphic>
      </p:graphicFrame>
      <p:sp>
        <p:nvSpPr>
          <p:cNvPr id="5748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57480" name="Object 136"/>
          <p:cNvGraphicFramePr>
            <a:graphicFrameLocks noChangeAspect="1"/>
          </p:cNvGraphicFramePr>
          <p:nvPr/>
        </p:nvGraphicFramePr>
        <p:xfrm>
          <a:off x="4610100" y="3933825"/>
          <a:ext cx="3003550" cy="1727200"/>
        </p:xfrm>
        <a:graphic>
          <a:graphicData uri="http://schemas.openxmlformats.org/presentationml/2006/ole">
            <p:oleObj spid="_x0000_s57480" r:id="rId4" imgW="6230220" imgH="2324424" progId="">
              <p:embed/>
            </p:oleObj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1725" y="6477000"/>
            <a:ext cx="1692275" cy="4000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58598" name="TextBox 2"/>
          <p:cNvSpPr txBox="1">
            <a:spLocks noChangeArrowheads="1"/>
          </p:cNvSpPr>
          <p:nvPr/>
        </p:nvSpPr>
        <p:spPr bwMode="auto">
          <a:xfrm>
            <a:off x="395288" y="404813"/>
            <a:ext cx="84978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күші ─ </a:t>
            </a:r>
            <a:r>
              <a:rPr lang="en-US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000" i="1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el-GR" altLang="zh-CN" sz="2000" i="1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ω</a:t>
            </a:r>
            <a:r>
              <a:rPr lang="en-US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kk-KZ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денелік бұрышқа келетін Ф жарық ағыны</a:t>
            </a:r>
            <a:r>
              <a:rPr lang="en-US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kk-KZ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zh-CN" altLang="en-US" sz="200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8599" name="Rectangle 2"/>
          <p:cNvSpPr>
            <a:spLocks noChangeArrowheads="1"/>
          </p:cNvSpPr>
          <p:nvPr/>
        </p:nvSpPr>
        <p:spPr bwMode="auto">
          <a:xfrm>
            <a:off x="0" y="-200025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58594" name="Object 226"/>
          <p:cNvGraphicFramePr>
            <a:graphicFrameLocks noChangeAspect="1"/>
          </p:cNvGraphicFramePr>
          <p:nvPr/>
        </p:nvGraphicFramePr>
        <p:xfrm>
          <a:off x="1619250" y="814388"/>
          <a:ext cx="1081088" cy="850900"/>
        </p:xfrm>
        <a:graphic>
          <a:graphicData uri="http://schemas.openxmlformats.org/presentationml/2006/ole">
            <p:oleObj spid="_x0000_s58594" name="Equation" r:id="rId4" imgW="495000" imgH="393480" progId="">
              <p:embed/>
            </p:oleObj>
          </a:graphicData>
        </a:graphic>
      </p:graphicFrame>
      <p:sp>
        <p:nvSpPr>
          <p:cNvPr id="58600" name="TextBox 5"/>
          <p:cNvSpPr txBox="1">
            <a:spLocks noChangeArrowheads="1"/>
          </p:cNvSpPr>
          <p:nvPr/>
        </p:nvSpPr>
        <p:spPr bwMode="auto">
          <a:xfrm>
            <a:off x="215900" y="2060575"/>
            <a:ext cx="8712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Денелік бұрыш өлшемі болып, сфера бетінде конус тәрізді кесілген </a:t>
            </a:r>
            <a:r>
              <a:rPr lang="ru-RU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000" i="1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dS</a:t>
            </a:r>
            <a:r>
              <a:rPr lang="en-US" altLang="zh-CN" sz="2000" i="1" baseline="-25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</a:t>
            </a:r>
            <a:r>
              <a:rPr lang="en-US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аудан бөлігінің </a:t>
            </a:r>
            <a:r>
              <a:rPr lang="ru-RU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000" i="1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en-US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kk-KZ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радиус квадратына қатынасын айтады</a:t>
            </a:r>
            <a:r>
              <a:rPr lang="en-US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zh-CN" altLang="en-US" sz="200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8601" name="TextBox 6"/>
          <p:cNvSpPr txBox="1">
            <a:spLocks noChangeArrowheads="1"/>
          </p:cNvSpPr>
          <p:nvPr/>
        </p:nvSpPr>
        <p:spPr bwMode="auto">
          <a:xfrm>
            <a:off x="3059113" y="1125538"/>
            <a:ext cx="54006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күшінің өлшемі</a:t>
            </a:r>
            <a:r>
              <a:rPr lang="en-US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бірлігі – кандела (кд) </a:t>
            </a:r>
            <a:endParaRPr lang="zh-CN" altLang="en-US" sz="200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8602" name="Rectangle 6"/>
          <p:cNvSpPr>
            <a:spLocks noChangeArrowheads="1"/>
          </p:cNvSpPr>
          <p:nvPr/>
        </p:nvSpPr>
        <p:spPr bwMode="auto">
          <a:xfrm>
            <a:off x="0" y="-200025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58595" name="Object 227"/>
          <p:cNvGraphicFramePr>
            <a:graphicFrameLocks noChangeAspect="1"/>
          </p:cNvGraphicFramePr>
          <p:nvPr/>
        </p:nvGraphicFramePr>
        <p:xfrm>
          <a:off x="1042988" y="2968625"/>
          <a:ext cx="1458912" cy="822325"/>
        </p:xfrm>
        <a:graphic>
          <a:graphicData uri="http://schemas.openxmlformats.org/presentationml/2006/ole">
            <p:oleObj spid="_x0000_s58595" name="Equation" r:id="rId5" imgW="634680" imgH="393480" progId="">
              <p:embed/>
            </p:oleObj>
          </a:graphicData>
        </a:graphic>
      </p:graphicFrame>
      <p:sp>
        <p:nvSpPr>
          <p:cNvPr id="58603" name="TextBox 9"/>
          <p:cNvSpPr txBox="1">
            <a:spLocks noChangeArrowheads="1"/>
          </p:cNvSpPr>
          <p:nvPr/>
        </p:nvSpPr>
        <p:spPr bwMode="auto">
          <a:xfrm>
            <a:off x="2771775" y="3179763"/>
            <a:ext cx="62642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Денелік бұрыштың өлшем бірлігі – стередиан (ср)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8604" name="TextBox 10"/>
          <p:cNvSpPr txBox="1">
            <a:spLocks noChangeArrowheads="1"/>
          </p:cNvSpPr>
          <p:nvPr/>
        </p:nvSpPr>
        <p:spPr bwMode="auto">
          <a:xfrm>
            <a:off x="107950" y="4292600"/>
            <a:ext cx="87852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ағыны ─ бірлік уақытта тасымалданатын жарық энергиясына тең шама.</a:t>
            </a:r>
            <a:endParaRPr lang="zh-CN" altLang="en-US" sz="20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8605" name="Rectangle 18"/>
          <p:cNvSpPr>
            <a:spLocks noChangeArrowheads="1"/>
          </p:cNvSpPr>
          <p:nvPr/>
        </p:nvSpPr>
        <p:spPr bwMode="auto">
          <a:xfrm>
            <a:off x="0" y="-200025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58596" name="Object 228"/>
          <p:cNvGraphicFramePr>
            <a:graphicFrameLocks noChangeAspect="1"/>
          </p:cNvGraphicFramePr>
          <p:nvPr/>
        </p:nvGraphicFramePr>
        <p:xfrm>
          <a:off x="1331913" y="5084763"/>
          <a:ext cx="928687" cy="781050"/>
        </p:xfrm>
        <a:graphic>
          <a:graphicData uri="http://schemas.openxmlformats.org/presentationml/2006/ole">
            <p:oleObj spid="_x0000_s58596" name="Equation" r:id="rId6" imgW="469800" imgH="393480" progId="">
              <p:embed/>
            </p:oleObj>
          </a:graphicData>
        </a:graphic>
      </p:graphicFrame>
      <p:sp>
        <p:nvSpPr>
          <p:cNvPr id="58606" name="TextBox 13"/>
          <p:cNvSpPr txBox="1">
            <a:spLocks noChangeArrowheads="1"/>
          </p:cNvSpPr>
          <p:nvPr/>
        </p:nvSpPr>
        <p:spPr bwMode="auto">
          <a:xfrm>
            <a:off x="2771775" y="5300663"/>
            <a:ext cx="5832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ағынының өлшем бірлігі – люмен.</a:t>
            </a:r>
            <a:endParaRPr lang="zh-CN" altLang="en-US" sz="20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585" name="TextBox 2"/>
          <p:cNvSpPr txBox="1">
            <a:spLocks noChangeArrowheads="1"/>
          </p:cNvSpPr>
          <p:nvPr/>
        </p:nvSpPr>
        <p:spPr bwMode="auto">
          <a:xfrm>
            <a:off x="250825" y="260350"/>
            <a:ext cx="8713788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Жарықталыну – дененің сыртқы бетінің бірлік ауданына түсетін </a:t>
            </a:r>
            <a:r>
              <a:rPr lang="ru-RU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ағынына тең шама.</a:t>
            </a:r>
            <a:endParaRPr lang="zh-CN" altLang="zh-CN" sz="200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zh-CN" altLang="en-US"/>
          </a:p>
        </p:txBody>
      </p:sp>
      <p:sp>
        <p:nvSpPr>
          <p:cNvPr id="595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59581" name="Object 189"/>
          <p:cNvGraphicFramePr>
            <a:graphicFrameLocks noChangeAspect="1"/>
          </p:cNvGraphicFramePr>
          <p:nvPr/>
        </p:nvGraphicFramePr>
        <p:xfrm>
          <a:off x="1258888" y="1204913"/>
          <a:ext cx="906462" cy="676275"/>
        </p:xfrm>
        <a:graphic>
          <a:graphicData uri="http://schemas.openxmlformats.org/presentationml/2006/ole">
            <p:oleObj spid="_x0000_s59581" name="Equation" r:id="rId3" imgW="533160" imgH="393480" progId="">
              <p:embed/>
            </p:oleObj>
          </a:graphicData>
        </a:graphic>
      </p:graphicFrame>
      <p:sp>
        <p:nvSpPr>
          <p:cNvPr id="59587" name="TextBox 5"/>
          <p:cNvSpPr txBox="1">
            <a:spLocks noChangeArrowheads="1"/>
          </p:cNvSpPr>
          <p:nvPr/>
        </p:nvSpPr>
        <p:spPr bwMode="auto">
          <a:xfrm>
            <a:off x="2268538" y="1352550"/>
            <a:ext cx="6191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Жарықталыну өлшем бірлігі – люкс (лк).</a:t>
            </a:r>
            <a:endParaRPr lang="zh-CN" altLang="zh-CN" sz="200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9588" name="TextBox 6"/>
          <p:cNvSpPr txBox="1">
            <a:spLocks noChangeArrowheads="1"/>
          </p:cNvSpPr>
          <p:nvPr/>
        </p:nvSpPr>
        <p:spPr bwMode="auto">
          <a:xfrm>
            <a:off x="107950" y="2276475"/>
            <a:ext cx="8856663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Нүктелік жарық көзі жасайтын жарықталынуды жарық күші </a:t>
            </a:r>
            <a:r>
              <a:rPr lang="en-US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kk-KZ" altLang="zh-CN" sz="2000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қашықтық </a:t>
            </a:r>
            <a:r>
              <a:rPr lang="ru-RU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000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en-US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және </a:t>
            </a:r>
            <a:r>
              <a:rPr lang="ru-RU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бұрышы </a:t>
            </a:r>
            <a:r>
              <a:rPr lang="el-GR" altLang="zh-CN" sz="2000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α</a:t>
            </a:r>
            <a:r>
              <a:rPr lang="en-US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арқылы өрнектеуге болады. </a:t>
            </a:r>
            <a:endParaRPr lang="zh-CN" altLang="zh-CN" sz="20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58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59582" name="Object 190"/>
          <p:cNvGraphicFramePr>
            <a:graphicFrameLocks noChangeAspect="1"/>
          </p:cNvGraphicFramePr>
          <p:nvPr/>
        </p:nvGraphicFramePr>
        <p:xfrm>
          <a:off x="2759075" y="3146425"/>
          <a:ext cx="1525588" cy="833438"/>
        </p:xfrm>
        <a:graphic>
          <a:graphicData uri="http://schemas.openxmlformats.org/presentationml/2006/ole">
            <p:oleObj spid="_x0000_s59582" name="Equation" r:id="rId4" imgW="723600" imgH="393480" progId="">
              <p:embed/>
            </p:oleObj>
          </a:graphicData>
        </a:graphic>
      </p:graphicFrame>
      <p:sp>
        <p:nvSpPr>
          <p:cNvPr id="59590" name="TextBox 9"/>
          <p:cNvSpPr txBox="1">
            <a:spLocks noChangeArrowheads="1"/>
          </p:cNvSpPr>
          <p:nvPr/>
        </p:nvSpPr>
        <p:spPr bwMode="auto">
          <a:xfrm>
            <a:off x="107950" y="4471988"/>
            <a:ext cx="8712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Жарқырау  – </a:t>
            </a:r>
            <a:r>
              <a:rPr lang="en-US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көзінің сыртқы бетінің бірлік ауданынан шашырап  шығатын </a:t>
            </a:r>
            <a:r>
              <a:rPr lang="ru-RU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ағынына тең шама.</a:t>
            </a:r>
            <a:endParaRPr lang="zh-CN" altLang="en-US" sz="200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959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59583" name="Object 191"/>
          <p:cNvGraphicFramePr>
            <a:graphicFrameLocks noChangeAspect="1"/>
          </p:cNvGraphicFramePr>
          <p:nvPr/>
        </p:nvGraphicFramePr>
        <p:xfrm>
          <a:off x="971550" y="5416550"/>
          <a:ext cx="1016000" cy="746125"/>
        </p:xfrm>
        <a:graphic>
          <a:graphicData uri="http://schemas.openxmlformats.org/presentationml/2006/ole">
            <p:oleObj spid="_x0000_s59583" name="Equation" r:id="rId5" imgW="533160" imgH="393480" progId="">
              <p:embed/>
            </p:oleObj>
          </a:graphicData>
        </a:graphic>
      </p:graphicFrame>
      <p:sp>
        <p:nvSpPr>
          <p:cNvPr id="59592" name="矩形 12"/>
          <p:cNvSpPr>
            <a:spLocks noChangeArrowheads="1"/>
          </p:cNvSpPr>
          <p:nvPr/>
        </p:nvSpPr>
        <p:spPr bwMode="auto">
          <a:xfrm>
            <a:off x="2266950" y="5589588"/>
            <a:ext cx="6624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Жарқырау өлшем бірлігі – люкс (лк).</a:t>
            </a:r>
            <a:endParaRPr lang="zh-CN" altLang="zh-CN" sz="200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599" name="矩形 2"/>
          <p:cNvSpPr>
            <a:spLocks noChangeArrowheads="1"/>
          </p:cNvSpPr>
          <p:nvPr/>
        </p:nvSpPr>
        <p:spPr bwMode="auto">
          <a:xfrm>
            <a:off x="107950" y="115888"/>
            <a:ext cx="885666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54000" algn="ctr">
              <a:lnSpc>
                <a:spcPct val="116000"/>
              </a:lnSpc>
              <a:spcBef>
                <a:spcPts val="200"/>
              </a:spcBef>
            </a:pPr>
            <a:r>
              <a:rPr lang="kk-KZ" altLang="zh-CN" sz="28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толқындарының интерференциясы </a:t>
            </a:r>
            <a:endParaRPr lang="zh-CN" altLang="zh-CN" sz="28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0600" name="TextBox 3"/>
          <p:cNvSpPr txBox="1">
            <a:spLocks noChangeArrowheads="1"/>
          </p:cNvSpPr>
          <p:nvPr/>
        </p:nvSpPr>
        <p:spPr bwMode="auto">
          <a:xfrm>
            <a:off x="323850" y="981075"/>
            <a:ext cx="84248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Екі немесе ондан көп когерентті жарық толқындарының өзара тоғысу кезінде пайда болатын жарықтың күшею</a:t>
            </a:r>
            <a:r>
              <a:rPr lang="en-US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(max)</a:t>
            </a:r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және әлсіреу</a:t>
            </a:r>
            <a:r>
              <a:rPr lang="en-US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(min)</a:t>
            </a:r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құбылысын интерференция деп атайды. </a:t>
            </a:r>
            <a:r>
              <a:rPr lang="kk-KZ" altLang="zh-CN">
                <a:latin typeface="Times New Roman" pitchFamily="18" charset="0"/>
              </a:rPr>
              <a:t> </a:t>
            </a:r>
            <a:endParaRPr lang="zh-CN" altLang="en-US"/>
          </a:p>
        </p:txBody>
      </p:sp>
      <p:sp>
        <p:nvSpPr>
          <p:cNvPr id="60601" name="TextBox 4"/>
          <p:cNvSpPr txBox="1">
            <a:spLocks noChangeArrowheads="1"/>
          </p:cNvSpPr>
          <p:nvPr/>
        </p:nvSpPr>
        <p:spPr bwMode="auto">
          <a:xfrm>
            <a:off x="323850" y="2276475"/>
            <a:ext cx="8712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Когерентті жарық толқындары дегеніміз жиіліктері бірдей фазалар айырымы тұрақты жарық толқындары. </a:t>
            </a:r>
            <a:endParaRPr lang="zh-CN" altLang="en-US"/>
          </a:p>
        </p:txBody>
      </p:sp>
      <p:pic>
        <p:nvPicPr>
          <p:cNvPr id="6060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3213100"/>
            <a:ext cx="308768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60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60595" name="Object 179"/>
          <p:cNvGraphicFramePr>
            <a:graphicFrameLocks noChangeAspect="1"/>
          </p:cNvGraphicFramePr>
          <p:nvPr/>
        </p:nvGraphicFramePr>
        <p:xfrm>
          <a:off x="6191250" y="3144838"/>
          <a:ext cx="1371600" cy="600075"/>
        </p:xfrm>
        <a:graphic>
          <a:graphicData uri="http://schemas.openxmlformats.org/presentationml/2006/ole">
            <p:oleObj spid="_x0000_s60595" name="Equation" r:id="rId4" imgW="723600" imgH="317160" progId="">
              <p:embed/>
            </p:oleObj>
          </a:graphicData>
        </a:graphic>
      </p:graphicFrame>
      <p:sp>
        <p:nvSpPr>
          <p:cNvPr id="60604" name="矩形 7"/>
          <p:cNvSpPr>
            <a:spLocks noChangeArrowheads="1"/>
          </p:cNvSpPr>
          <p:nvPr/>
        </p:nvSpPr>
        <p:spPr bwMode="auto">
          <a:xfrm>
            <a:off x="3419475" y="3244850"/>
            <a:ext cx="3457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Қортқы кернеулігі :</a:t>
            </a:r>
            <a:endParaRPr lang="zh-CN" altLang="en-US" sz="20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0605" name="矩形 8"/>
          <p:cNvSpPr>
            <a:spLocks noChangeArrowheads="1"/>
          </p:cNvSpPr>
          <p:nvPr/>
        </p:nvSpPr>
        <p:spPr bwMode="auto">
          <a:xfrm>
            <a:off x="3567113" y="4076700"/>
            <a:ext cx="18621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Интенсивтігі : </a:t>
            </a:r>
            <a:endParaRPr lang="zh-CN" altLang="en-US" sz="20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060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60607" name="Rectangle 9"/>
          <p:cNvSpPr>
            <a:spLocks noChangeArrowheads="1"/>
          </p:cNvSpPr>
          <p:nvPr/>
        </p:nvSpPr>
        <p:spPr bwMode="auto">
          <a:xfrm>
            <a:off x="0" y="64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54000" algn="ctr"/>
            <a:r>
              <a:rPr lang="ru-RU" altLang="zh-CN" sz="1100">
                <a:latin typeface="Times/Kazakh" pitchFamily="2" charset="0"/>
                <a:cs typeface="Times New Roman" pitchFamily="18" charset="0"/>
              </a:rPr>
              <a:t>~</a:t>
            </a:r>
            <a:endParaRPr lang="ru-RU" altLang="zh-CN"/>
          </a:p>
        </p:txBody>
      </p:sp>
      <p:sp>
        <p:nvSpPr>
          <p:cNvPr id="60608" name="Rectangle 10"/>
          <p:cNvSpPr>
            <a:spLocks noChangeArrowheads="1"/>
          </p:cNvSpPr>
          <p:nvPr/>
        </p:nvSpPr>
        <p:spPr bwMode="auto">
          <a:xfrm>
            <a:off x="0" y="83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54000" algn="ctr"/>
            <a:r>
              <a:rPr lang="ru-RU" altLang="zh-CN" sz="1100">
                <a:latin typeface="Times/Kazakh" pitchFamily="2" charset="0"/>
                <a:cs typeface="Times New Roman" pitchFamily="18" charset="0"/>
              </a:rPr>
              <a:t>,</a:t>
            </a:r>
            <a:endParaRPr lang="ru-RU" altLang="zh-CN"/>
          </a:p>
        </p:txBody>
      </p:sp>
      <p:sp>
        <p:nvSpPr>
          <p:cNvPr id="60609" name="TextBox 14"/>
          <p:cNvSpPr txBox="1">
            <a:spLocks noChangeArrowheads="1"/>
          </p:cNvSpPr>
          <p:nvPr/>
        </p:nvSpPr>
        <p:spPr bwMode="auto">
          <a:xfrm>
            <a:off x="5856288" y="4076700"/>
            <a:ext cx="1800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en-US" altLang="zh-CN" sz="2000" b="1" i="1" baseline="-25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000" b="1" i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= E </a:t>
            </a:r>
            <a:r>
              <a:rPr lang="en-US" altLang="zh-CN" sz="2000" b="1" i="1" baseline="30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zh-CN" altLang="en-US" sz="2000" b="1" i="1" baseline="300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061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60596" name="Object 180"/>
          <p:cNvGraphicFramePr>
            <a:graphicFrameLocks noChangeAspect="1"/>
          </p:cNvGraphicFramePr>
          <p:nvPr/>
        </p:nvGraphicFramePr>
        <p:xfrm>
          <a:off x="3867150" y="4497388"/>
          <a:ext cx="3979863" cy="598487"/>
        </p:xfrm>
        <a:graphic>
          <a:graphicData uri="http://schemas.openxmlformats.org/presentationml/2006/ole">
            <p:oleObj spid="_x0000_s60596" name="Equation" r:id="rId5" imgW="2171520" imgH="330120" progId="">
              <p:embed/>
            </p:oleObj>
          </a:graphicData>
        </a:graphic>
      </p:graphicFrame>
      <p:sp>
        <p:nvSpPr>
          <p:cNvPr id="60611" name="矩形 17"/>
          <p:cNvSpPr>
            <a:spLocks noChangeArrowheads="1"/>
          </p:cNvSpPr>
          <p:nvPr/>
        </p:nvSpPr>
        <p:spPr bwMode="auto">
          <a:xfrm>
            <a:off x="250825" y="5516563"/>
            <a:ext cx="2944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Қортқы интенсивтік</a:t>
            </a:r>
            <a:endParaRPr lang="zh-CN" altLang="en-US" sz="20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061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60597" name="Object 181"/>
          <p:cNvGraphicFramePr>
            <a:graphicFrameLocks noChangeAspect="1"/>
          </p:cNvGraphicFramePr>
          <p:nvPr/>
        </p:nvGraphicFramePr>
        <p:xfrm>
          <a:off x="3194050" y="5494338"/>
          <a:ext cx="3479800" cy="515937"/>
        </p:xfrm>
        <a:graphic>
          <a:graphicData uri="http://schemas.openxmlformats.org/presentationml/2006/ole">
            <p:oleObj spid="_x0000_s60597" name="Equation" r:id="rId6" imgW="1815840" imgH="266400" progId="">
              <p:embed/>
            </p:oleObj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09" name="Picture 4" descr="sf37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125538"/>
            <a:ext cx="8047037" cy="543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451725" y="6477000"/>
            <a:ext cx="1692275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24611" name="TextBox 3"/>
          <p:cNvSpPr txBox="1">
            <a:spLocks noChangeArrowheads="1"/>
          </p:cNvSpPr>
          <p:nvPr/>
        </p:nvSpPr>
        <p:spPr bwMode="auto">
          <a:xfrm>
            <a:off x="611188" y="260350"/>
            <a:ext cx="7686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8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Интерференция құбылысының пайда болуы</a:t>
            </a:r>
            <a:endParaRPr lang="zh-CN" altLang="en-US" sz="280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47650"/>
            <a:ext cx="8736012" cy="781050"/>
          </a:xfrm>
        </p:spPr>
        <p:txBody>
          <a:bodyPr/>
          <a:lstStyle/>
          <a:p>
            <a:pPr>
              <a:defRPr/>
            </a:pPr>
            <a:r>
              <a:rPr lang="kk-KZ" altLang="ko-KR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Gulim" pitchFamily="34" charset="-127"/>
              </a:rPr>
              <a:t>Юнг интерференциясы</a:t>
            </a:r>
            <a:endParaRPr lang="en-US" altLang="ko-KR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Gulim" pitchFamily="34" charset="-127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81075"/>
            <a:ext cx="77724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kk-KZ" altLang="ko-KR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Gulim" pitchFamily="34" charset="-127"/>
              </a:rPr>
              <a:t> </a:t>
            </a:r>
            <a:r>
              <a:rPr lang="kk-KZ" altLang="ko-KR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Gulim" pitchFamily="34" charset="-127"/>
              </a:rPr>
              <a:t>       Интерференция шарты :</a:t>
            </a:r>
            <a:endParaRPr lang="en-US" altLang="ko-KR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Gulim" pitchFamily="34" charset="-127"/>
            </a:endParaRPr>
          </a:p>
        </p:txBody>
      </p:sp>
      <p:pic>
        <p:nvPicPr>
          <p:cNvPr id="61676" name="Picture 4" descr="sf37-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0188" y="1555750"/>
            <a:ext cx="8805862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670" name="Object 230"/>
          <p:cNvGraphicFramePr>
            <a:graphicFrameLocks noChangeAspect="1"/>
          </p:cNvGraphicFramePr>
          <p:nvPr/>
        </p:nvGraphicFramePr>
        <p:xfrm>
          <a:off x="701675" y="5554663"/>
          <a:ext cx="3222625" cy="631825"/>
        </p:xfrm>
        <a:graphic>
          <a:graphicData uri="http://schemas.openxmlformats.org/presentationml/2006/ole">
            <p:oleObj spid="_x0000_s61670" name="Equation" r:id="rId4" imgW="1168200" imgH="228600" progId="">
              <p:embed/>
            </p:oleObj>
          </a:graphicData>
        </a:graphic>
      </p:graphicFrame>
      <p:graphicFrame>
        <p:nvGraphicFramePr>
          <p:cNvPr id="61671" name="Object 231"/>
          <p:cNvGraphicFramePr>
            <a:graphicFrameLocks noChangeAspect="1"/>
          </p:cNvGraphicFramePr>
          <p:nvPr/>
        </p:nvGraphicFramePr>
        <p:xfrm>
          <a:off x="6354763" y="1047750"/>
          <a:ext cx="1241425" cy="508000"/>
        </p:xfrm>
        <a:graphic>
          <a:graphicData uri="http://schemas.openxmlformats.org/presentationml/2006/ole">
            <p:oleObj spid="_x0000_s61671" name="Equation" r:id="rId5" imgW="494870" imgH="203024" progId="Equation.3">
              <p:embed/>
            </p:oleObj>
          </a:graphicData>
        </a:graphic>
      </p:graphicFrame>
      <p:graphicFrame>
        <p:nvGraphicFramePr>
          <p:cNvPr id="61672" name="Object 232"/>
          <p:cNvGraphicFramePr>
            <a:graphicFrameLocks noChangeAspect="1"/>
          </p:cNvGraphicFramePr>
          <p:nvPr/>
        </p:nvGraphicFramePr>
        <p:xfrm>
          <a:off x="4640263" y="5526088"/>
          <a:ext cx="2378075" cy="798512"/>
        </p:xfrm>
        <a:graphic>
          <a:graphicData uri="http://schemas.openxmlformats.org/presentationml/2006/ole">
            <p:oleObj spid="_x0000_s61672" name="Equation" r:id="rId6" imgW="1167893" imgH="393529" progId="Equation.3">
              <p:embed/>
            </p:oleObj>
          </a:graphicData>
        </a:graphic>
      </p:graphicFrame>
      <p:graphicFrame>
        <p:nvGraphicFramePr>
          <p:cNvPr id="61673" name="Object 233"/>
          <p:cNvGraphicFramePr>
            <a:graphicFrameLocks noChangeAspect="1"/>
          </p:cNvGraphicFramePr>
          <p:nvPr/>
        </p:nvGraphicFramePr>
        <p:xfrm>
          <a:off x="7308850" y="5589588"/>
          <a:ext cx="1474788" cy="868362"/>
        </p:xfrm>
        <a:graphic>
          <a:graphicData uri="http://schemas.openxmlformats.org/presentationml/2006/ole">
            <p:oleObj spid="_x0000_s61673" name="Equation" r:id="rId7" imgW="520474" imgH="393529" progId="">
              <p:embed/>
            </p:oleObj>
          </a:graphicData>
        </a:graphic>
      </p:graphicFrame>
      <p:sp>
        <p:nvSpPr>
          <p:cNvPr id="61677" name="TextBox 1"/>
          <p:cNvSpPr txBox="1">
            <a:spLocks noChangeArrowheads="1"/>
          </p:cNvSpPr>
          <p:nvPr/>
        </p:nvSpPr>
        <p:spPr bwMode="auto">
          <a:xfrm>
            <a:off x="107950" y="6167438"/>
            <a:ext cx="4557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Геометриялық жол айырымы </a:t>
            </a:r>
            <a:endParaRPr lang="zh-CN" altLang="en-US" sz="2400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18" name="TextBox 8"/>
          <p:cNvSpPr txBox="1">
            <a:spLocks noChangeArrowheads="1"/>
          </p:cNvSpPr>
          <p:nvPr/>
        </p:nvSpPr>
        <p:spPr bwMode="auto">
          <a:xfrm>
            <a:off x="179388" y="188913"/>
            <a:ext cx="87137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en-US" altLang="zh-CN" sz="2000" i="1" baseline="-25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және </a:t>
            </a:r>
            <a:r>
              <a:rPr lang="en-US" altLang="zh-CN" sz="20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en-US" altLang="zh-CN" sz="2000" i="1" baseline="-25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көздері мен  экран орналасқан ортаның сыну көрсеткіш</a:t>
            </a:r>
            <a:r>
              <a:rPr lang="kk-KZ" altLang="zh-CN" sz="2000">
                <a:ea typeface="Arial Unicode MS" pitchFamily="34" charset="-128"/>
                <a:cs typeface="Arial Unicode MS" pitchFamily="34" charset="-128"/>
              </a:rPr>
              <a:t>тер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 </a:t>
            </a:r>
            <a:r>
              <a:rPr lang="en-US" altLang="zh-CN" sz="2400" i="1"/>
              <a:t>n</a:t>
            </a:r>
            <a:r>
              <a:rPr lang="en-US" altLang="zh-CN" sz="1200" i="1"/>
              <a:t>2</a:t>
            </a:r>
            <a:r>
              <a:rPr lang="en-US" altLang="zh-CN" sz="2400" i="1"/>
              <a:t> </a:t>
            </a:r>
            <a:r>
              <a:rPr lang="kk-KZ" altLang="zh-CN" sz="2400" i="1"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altLang="zh-CN" sz="2400" i="1"/>
              <a:t>n</a:t>
            </a:r>
            <a:r>
              <a:rPr lang="en-US" altLang="zh-CN" sz="1200" i="1"/>
              <a:t>1</a:t>
            </a:r>
            <a:r>
              <a:rPr lang="kk-KZ" altLang="zh-CN" sz="2400"/>
              <a:t> </a:t>
            </a:r>
            <a:r>
              <a:rPr lang="ru-RU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болса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ru-RU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онда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 толқындарының оптикалық жол айырымы мынадай болады:</a:t>
            </a:r>
            <a:endParaRPr lang="zh-CN" altLang="zh-CN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671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66715" name="Object 155"/>
          <p:cNvGraphicFramePr>
            <a:graphicFrameLocks noChangeAspect="1"/>
          </p:cNvGraphicFramePr>
          <p:nvPr/>
        </p:nvGraphicFramePr>
        <p:xfrm>
          <a:off x="2614613" y="2565400"/>
          <a:ext cx="3036887" cy="935038"/>
        </p:xfrm>
        <a:graphic>
          <a:graphicData uri="http://schemas.openxmlformats.org/presentationml/2006/ole">
            <p:oleObj spid="_x0000_s66715" name="Equation" r:id="rId3" imgW="1269720" imgH="393480" progId="">
              <p:embed/>
            </p:oleObj>
          </a:graphicData>
        </a:graphic>
      </p:graphicFrame>
      <p:sp>
        <p:nvSpPr>
          <p:cNvPr id="66720" name="TextBox 11"/>
          <p:cNvSpPr txBox="1">
            <a:spLocks noChangeArrowheads="1"/>
          </p:cNvSpPr>
          <p:nvPr/>
        </p:nvSpPr>
        <p:spPr bwMode="auto">
          <a:xfrm>
            <a:off x="334963" y="1700213"/>
            <a:ext cx="8424862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Оптикалық жол ұзындығы:  </a:t>
            </a:r>
            <a:r>
              <a:rPr lang="en-US" altLang="zh-CN" sz="2400" i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kk-KZ" altLang="zh-CN" sz="2400" i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=</a:t>
            </a:r>
            <a:r>
              <a:rPr lang="kk-KZ" altLang="zh-CN" sz="24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400" i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el-GR" altLang="zh-CN">
                <a:ea typeface="Arial Unicode MS" pitchFamily="34" charset="-128"/>
                <a:cs typeface="Arial Unicode MS" pitchFamily="34" charset="-128"/>
              </a:rPr>
              <a:t>⋅</a:t>
            </a:r>
            <a:r>
              <a:rPr lang="en-US" altLang="zh-CN" sz="2400" i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altLang="zh-CN" sz="2400" b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kk-KZ" altLang="zh-CN" sz="2400" b="1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kk-KZ" altLang="zh-CN" sz="20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мұндағы </a:t>
            </a:r>
            <a:r>
              <a:rPr lang="en-US" altLang="zh-CN" sz="20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kk-KZ" altLang="zh-CN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-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геометриялық жол ұзындығы, </a:t>
            </a:r>
            <a:r>
              <a:rPr lang="en-US" altLang="zh-CN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kk-KZ" altLang="zh-CN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ортаның абсолют сыну көрсеткіші.</a:t>
            </a:r>
            <a:endParaRPr lang="zh-CN" altLang="en-US" b="1" i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6721" name="TextBox 12"/>
          <p:cNvSpPr txBox="1">
            <a:spLocks noChangeArrowheads="1"/>
          </p:cNvSpPr>
          <p:nvPr/>
        </p:nvSpPr>
        <p:spPr bwMode="auto">
          <a:xfrm>
            <a:off x="3100388" y="1196975"/>
            <a:ext cx="3416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zh-CN" sz="280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Δ</a:t>
            </a:r>
            <a:r>
              <a:rPr lang="en-US" altLang="zh-CN" sz="280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=</a:t>
            </a:r>
            <a:r>
              <a:rPr lang="el-GR" altLang="zh-CN" sz="280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en-US" altLang="zh-CN" sz="2800" i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L</a:t>
            </a:r>
            <a:r>
              <a:rPr lang="en-US" altLang="zh-CN" sz="1600" i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2</a:t>
            </a:r>
            <a:r>
              <a:rPr lang="en-US" altLang="zh-CN" sz="2800" i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- L</a:t>
            </a:r>
            <a:r>
              <a:rPr lang="en-US" altLang="zh-CN" sz="1600" i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1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zh-CN" sz="1600" i="1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l-GR" altLang="zh-CN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⋅</a:t>
            </a:r>
            <a:r>
              <a:rPr lang="en-US" altLang="zh-CN" sz="2800" i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n</a:t>
            </a:r>
            <a:r>
              <a:rPr lang="en-US" altLang="zh-CN" sz="1200" i="1"/>
              <a:t>2</a:t>
            </a:r>
            <a:r>
              <a:rPr lang="en-US" altLang="zh-CN" sz="2800" i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- l</a:t>
            </a:r>
            <a:r>
              <a:rPr lang="en-US" altLang="zh-CN" sz="1400" i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l-GR" altLang="zh-CN">
                <a:ea typeface="Arial Unicode MS" pitchFamily="34" charset="-128"/>
                <a:cs typeface="Arial Unicode MS" pitchFamily="34" charset="-128"/>
              </a:rPr>
              <a:t>⋅</a:t>
            </a:r>
            <a:r>
              <a:rPr lang="en-US" altLang="zh-CN" sz="2800" i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altLang="zh-CN" sz="1200" i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1</a:t>
            </a:r>
            <a:endParaRPr lang="zh-CN" altLang="en-US" sz="1200" i="1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6722" name="TextBox 13"/>
          <p:cNvSpPr txBox="1">
            <a:spLocks noChangeArrowheads="1"/>
          </p:cNvSpPr>
          <p:nvPr/>
        </p:nvSpPr>
        <p:spPr bwMode="auto">
          <a:xfrm>
            <a:off x="179388" y="3644900"/>
            <a:ext cx="835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zh-CN" sz="20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</a:t>
            </a:r>
            <a:r>
              <a:rPr lang="ru-RU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нүктесіндегі жарықталудың максимум шарты: 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672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66716" name="Object 156"/>
          <p:cNvGraphicFramePr>
            <a:graphicFrameLocks noChangeAspect="1"/>
          </p:cNvGraphicFramePr>
          <p:nvPr/>
        </p:nvGraphicFramePr>
        <p:xfrm>
          <a:off x="6156325" y="3381375"/>
          <a:ext cx="2289175" cy="927100"/>
        </p:xfrm>
        <a:graphic>
          <a:graphicData uri="http://schemas.openxmlformats.org/presentationml/2006/ole">
            <p:oleObj spid="_x0000_s66716" name="Equation" r:id="rId4" imgW="977760" imgH="393480" progId="">
              <p:embed/>
            </p:oleObj>
          </a:graphicData>
        </a:graphic>
      </p:graphicFrame>
      <p:sp>
        <p:nvSpPr>
          <p:cNvPr id="66724" name="TextBox 16"/>
          <p:cNvSpPr txBox="1">
            <a:spLocks noChangeArrowheads="1"/>
          </p:cNvSpPr>
          <p:nvPr/>
        </p:nvSpPr>
        <p:spPr bwMode="auto">
          <a:xfrm>
            <a:off x="395288" y="4314825"/>
            <a:ext cx="7262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мұндағы </a:t>
            </a:r>
            <a:r>
              <a:rPr lang="en-US" altLang="zh-CN" sz="20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 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= 1,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2,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3, …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 жарты толқынның жұп сан еселігі )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6725" name="TextBox 17"/>
          <p:cNvSpPr txBox="1">
            <a:spLocks noChangeArrowheads="1"/>
          </p:cNvSpPr>
          <p:nvPr/>
        </p:nvSpPr>
        <p:spPr bwMode="auto">
          <a:xfrm>
            <a:off x="179388" y="5013325"/>
            <a:ext cx="8580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zh-CN" sz="20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</a:t>
            </a:r>
            <a:r>
              <a:rPr lang="ru-RU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нүктесіндегі жарықталудың минимум шарты: 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672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66717" name="Object 157"/>
          <p:cNvGraphicFramePr>
            <a:graphicFrameLocks noChangeAspect="1"/>
          </p:cNvGraphicFramePr>
          <p:nvPr/>
        </p:nvGraphicFramePr>
        <p:xfrm>
          <a:off x="6156325" y="4797425"/>
          <a:ext cx="1949450" cy="849313"/>
        </p:xfrm>
        <a:graphic>
          <a:graphicData uri="http://schemas.openxmlformats.org/presentationml/2006/ole">
            <p:oleObj spid="_x0000_s66717" name="Equation" r:id="rId5" imgW="914400" imgH="393480" progId="">
              <p:embed/>
            </p:oleObj>
          </a:graphicData>
        </a:graphic>
      </p:graphicFrame>
      <p:sp>
        <p:nvSpPr>
          <p:cNvPr id="66727" name="TextBox 20"/>
          <p:cNvSpPr txBox="1">
            <a:spLocks noChangeArrowheads="1"/>
          </p:cNvSpPr>
          <p:nvPr/>
        </p:nvSpPr>
        <p:spPr bwMode="auto">
          <a:xfrm>
            <a:off x="395288" y="5756275"/>
            <a:ext cx="7453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мұндағы </a:t>
            </a:r>
            <a:r>
              <a:rPr lang="en-US" altLang="zh-CN" sz="20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 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= 0,1,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2,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3, …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( жарты толқынның тақ сан еселігі )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47" name="TextBox 1"/>
          <p:cNvSpPr txBox="1">
            <a:spLocks noChangeArrowheads="1"/>
          </p:cNvSpPr>
          <p:nvPr/>
        </p:nvSpPr>
        <p:spPr bwMode="auto">
          <a:xfrm>
            <a:off x="323850" y="404813"/>
            <a:ext cx="85693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80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Максимум және минимум координаталарының</a:t>
            </a:r>
          </a:p>
          <a:p>
            <a:r>
              <a:rPr lang="kk-KZ" altLang="zh-CN" sz="280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    анықталуы</a:t>
            </a:r>
            <a:endParaRPr lang="zh-CN" altLang="en-US" sz="2800">
              <a:solidFill>
                <a:schemeClr val="accent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874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68744" name="Object 136"/>
          <p:cNvGraphicFramePr>
            <a:graphicFrameLocks noChangeAspect="1"/>
          </p:cNvGraphicFramePr>
          <p:nvPr/>
        </p:nvGraphicFramePr>
        <p:xfrm>
          <a:off x="1547813" y="1628775"/>
          <a:ext cx="4357687" cy="895350"/>
        </p:xfrm>
        <a:graphic>
          <a:graphicData uri="http://schemas.openxmlformats.org/presentationml/2006/ole">
            <p:oleObj spid="_x0000_s68744" name="Equation" r:id="rId3" imgW="1930320" imgH="393480" progId="">
              <p:embed/>
            </p:oleObj>
          </a:graphicData>
        </a:graphic>
      </p:graphicFrame>
      <p:sp>
        <p:nvSpPr>
          <p:cNvPr id="6874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68745" name="Object 137"/>
          <p:cNvGraphicFramePr>
            <a:graphicFrameLocks noChangeAspect="1"/>
          </p:cNvGraphicFramePr>
          <p:nvPr/>
        </p:nvGraphicFramePr>
        <p:xfrm>
          <a:off x="1619250" y="2924175"/>
          <a:ext cx="4170363" cy="758825"/>
        </p:xfrm>
        <a:graphic>
          <a:graphicData uri="http://schemas.openxmlformats.org/presentationml/2006/ole">
            <p:oleObj spid="_x0000_s68745" name="Equation" r:id="rId4" imgW="2184120" imgH="393480" progId="">
              <p:embed/>
            </p:oleObj>
          </a:graphicData>
        </a:graphic>
      </p:graphicFrame>
      <p:sp>
        <p:nvSpPr>
          <p:cNvPr id="68750" name="TextBox 6"/>
          <p:cNvSpPr txBox="1">
            <a:spLocks noChangeArrowheads="1"/>
          </p:cNvSpPr>
          <p:nvPr/>
        </p:nvSpPr>
        <p:spPr bwMode="auto">
          <a:xfrm>
            <a:off x="323850" y="4076700"/>
            <a:ext cx="8351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Көршілес екі максимум немесе минимумдардың ара қашықтығы</a:t>
            </a:r>
            <a:endParaRPr lang="zh-CN" altLang="en-US" sz="2000">
              <a:solidFill>
                <a:schemeClr val="accent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875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68746" name="Object 138"/>
          <p:cNvGraphicFramePr>
            <a:graphicFrameLocks noChangeAspect="1"/>
          </p:cNvGraphicFramePr>
          <p:nvPr/>
        </p:nvGraphicFramePr>
        <p:xfrm>
          <a:off x="2916238" y="4629150"/>
          <a:ext cx="1800225" cy="863600"/>
        </p:xfrm>
        <a:graphic>
          <a:graphicData uri="http://schemas.openxmlformats.org/presentationml/2006/ole">
            <p:oleObj spid="_x0000_s68746" name="Equation" r:id="rId5" imgW="647640" imgH="393480" progId="">
              <p:embed/>
            </p:oleObj>
          </a:graphicData>
        </a:graphic>
      </p:graphicFrame>
      <p:sp>
        <p:nvSpPr>
          <p:cNvPr id="68752" name="TextBox 9"/>
          <p:cNvSpPr txBox="1">
            <a:spLocks noChangeArrowheads="1"/>
          </p:cNvSpPr>
          <p:nvPr/>
        </p:nvSpPr>
        <p:spPr bwMode="auto">
          <a:xfrm>
            <a:off x="179388" y="5661025"/>
            <a:ext cx="8713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Интерференциялық жолақтардың ені осы формуламен анықталады.</a:t>
            </a:r>
            <a:endParaRPr lang="zh-CN" altLang="en-US" sz="2000">
              <a:solidFill>
                <a:schemeClr val="accent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82" name="Picture 2" descr="http://t1.gstatic.com/images?q=tbn:ANd9GcTtDO1niBfDdh71tMu5J-fm3rJ560ZEmz8KKGRaa-kt4sjlIjknOMksM1MSG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789363"/>
            <a:ext cx="2881312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83" name="Picture 6" descr="http://lqcc.ustc.edu.cn/cui/images/map3/2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89600" y="1042988"/>
            <a:ext cx="2962275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84" name="TextBox 1"/>
          <p:cNvSpPr txBox="1">
            <a:spLocks noChangeArrowheads="1"/>
          </p:cNvSpPr>
          <p:nvPr/>
        </p:nvSpPr>
        <p:spPr bwMode="auto">
          <a:xfrm>
            <a:off x="250825" y="333375"/>
            <a:ext cx="856932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8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Жұқа жазық пластинкадағы интерференциясы</a:t>
            </a:r>
            <a:endParaRPr lang="zh-CN" altLang="zh-CN" sz="2800">
              <a:solidFill>
                <a:schemeClr val="accent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zh-CN" altLang="en-US">
              <a:latin typeface="Times New Roman" pitchFamily="18" charset="0"/>
            </a:endParaRPr>
          </a:p>
        </p:txBody>
      </p:sp>
      <p:sp>
        <p:nvSpPr>
          <p:cNvPr id="69685" name="TextBox 2"/>
          <p:cNvSpPr txBox="1">
            <a:spLocks noChangeArrowheads="1"/>
          </p:cNvSpPr>
          <p:nvPr/>
        </p:nvSpPr>
        <p:spPr bwMode="auto">
          <a:xfrm>
            <a:off x="179388" y="1052513"/>
            <a:ext cx="55451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Қалыңдығы  </a:t>
            </a:r>
            <a:r>
              <a:rPr lang="en-US" altLang="zh-CN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 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пластина бетіне </a:t>
            </a:r>
            <a:r>
              <a:rPr lang="ru-RU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</a:t>
            </a:r>
            <a:r>
              <a:rPr lang="ru-RU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бұрышпен түскен</a:t>
            </a:r>
            <a:r>
              <a:rPr lang="en-US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сәуле пластина беттерінде бірнеше рет шағылып және сынады, сөйтіп жарық ағынының біраз бөлігі пластина арқылы өтеді. 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686" name="TextBox 3"/>
          <p:cNvSpPr txBox="1">
            <a:spLocks noChangeArrowheads="1"/>
          </p:cNvSpPr>
          <p:nvPr/>
        </p:nvSpPr>
        <p:spPr bwMode="auto">
          <a:xfrm>
            <a:off x="971550" y="5059363"/>
            <a:ext cx="431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zh-CN">
                <a:solidFill>
                  <a:schemeClr val="bg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α</a:t>
            </a:r>
            <a:endParaRPr lang="zh-CN" altLang="en-US">
              <a:solidFill>
                <a:schemeClr val="bg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687" name="TextBox 4"/>
          <p:cNvSpPr txBox="1">
            <a:spLocks noChangeArrowheads="1"/>
          </p:cNvSpPr>
          <p:nvPr/>
        </p:nvSpPr>
        <p:spPr bwMode="auto">
          <a:xfrm>
            <a:off x="250825" y="2492375"/>
            <a:ext cx="50419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Біз пластинадан бір  рет шағылған сәулені қарастырайық, ол түскен жарық ағыны А нүктесінде шағылған және сынған екі сәулеге жіктеледі.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688" name="TextBox 5"/>
          <p:cNvSpPr txBox="1">
            <a:spLocks noChangeArrowheads="1"/>
          </p:cNvSpPr>
          <p:nvPr/>
        </p:nvSpPr>
        <p:spPr bwMode="auto">
          <a:xfrm>
            <a:off x="3635375" y="3692525"/>
            <a:ext cx="532923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сынған сәуле С нүктесінде шағылып, В нүктесінде сынып пластинкадан ауаға қайта шығады,</a:t>
            </a:r>
            <a:r>
              <a:rPr lang="kk-KZ" altLang="zh-CN">
                <a:latin typeface="Times New Roman" pitchFamily="18" charset="0"/>
              </a:rPr>
              <a:t> </a:t>
            </a:r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ол шағылған  сәулеге параллель болады. Пластина бетінен шыққан екі сәуленің оптикалық жол айырымы мынаған тең болады.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68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69681" name="Object 49"/>
          <p:cNvGraphicFramePr>
            <a:graphicFrameLocks noChangeAspect="1"/>
          </p:cNvGraphicFramePr>
          <p:nvPr/>
        </p:nvGraphicFramePr>
        <p:xfrm>
          <a:off x="4476750" y="5273675"/>
          <a:ext cx="2657475" cy="633413"/>
        </p:xfrm>
        <a:graphic>
          <a:graphicData uri="http://schemas.openxmlformats.org/presentationml/2006/ole">
            <p:oleObj spid="_x0000_s69681" name="Equation" r:id="rId5" imgW="1638000" imgH="393480" progId="">
              <p:embed/>
            </p:oleObj>
          </a:graphicData>
        </a:graphic>
      </p:graphicFrame>
      <p:sp>
        <p:nvSpPr>
          <p:cNvPr id="69690" name="TextBox 8"/>
          <p:cNvSpPr txBox="1">
            <a:spLocks noChangeArrowheads="1"/>
          </p:cNvSpPr>
          <p:nvPr/>
        </p:nvSpPr>
        <p:spPr bwMode="auto">
          <a:xfrm>
            <a:off x="250825" y="6092825"/>
            <a:ext cx="8569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Сәуле оптикалық тығыз ортадан шағылғанда  жарты толқын жоғалтады.</a:t>
            </a:r>
            <a:endParaRPr lang="zh-CN" alt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5" name="TextBox 1"/>
          <p:cNvSpPr txBox="1">
            <a:spLocks noChangeArrowheads="1"/>
          </p:cNvSpPr>
          <p:nvPr/>
        </p:nvSpPr>
        <p:spPr bwMode="auto">
          <a:xfrm>
            <a:off x="250825" y="404813"/>
            <a:ext cx="8642350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54000" algn="just">
              <a:lnSpc>
                <a:spcPct val="116000"/>
              </a:lnSpc>
              <a:spcBef>
                <a:spcPts val="200"/>
              </a:spcBef>
            </a:pP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</a:t>
            </a:r>
            <a:r>
              <a:rPr lang="kk-KZ" altLang="zh-CN" sz="20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және А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BD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үшбұрыштарын қарастыра отырып, </a:t>
            </a:r>
            <a:r>
              <a:rPr lang="ru-RU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</a:t>
            </a:r>
            <a:r>
              <a:rPr lang="ru-RU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түсу бұрышы мен пластинканың 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қалыңдығына оптикалық жол айырымының тәуелділігін 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төмендегідей қорытып шығаруға болады. </a:t>
            </a:r>
            <a:endParaRPr lang="zh-CN" altLang="zh-CN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79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71792" name="Object 112"/>
          <p:cNvGraphicFramePr>
            <a:graphicFrameLocks noChangeAspect="1"/>
          </p:cNvGraphicFramePr>
          <p:nvPr/>
        </p:nvGraphicFramePr>
        <p:xfrm>
          <a:off x="2208213" y="1700213"/>
          <a:ext cx="2971800" cy="792162"/>
        </p:xfrm>
        <a:graphic>
          <a:graphicData uri="http://schemas.openxmlformats.org/presentationml/2006/ole">
            <p:oleObj spid="_x0000_s71792" name="Equation" r:id="rId3" imgW="1485720" imgH="393480" progId="">
              <p:embed/>
            </p:oleObj>
          </a:graphicData>
        </a:graphic>
      </p:graphicFrame>
      <p:sp>
        <p:nvSpPr>
          <p:cNvPr id="71797" name="TextBox 4"/>
          <p:cNvSpPr txBox="1">
            <a:spLocks noChangeArrowheads="1"/>
          </p:cNvSpPr>
          <p:nvPr/>
        </p:nvSpPr>
        <p:spPr bwMode="auto">
          <a:xfrm>
            <a:off x="179388" y="2565400"/>
            <a:ext cx="8353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нүктесінде байқалатын максимум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79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71793" name="Object 113"/>
          <p:cNvGraphicFramePr>
            <a:graphicFrameLocks noChangeAspect="1"/>
          </p:cNvGraphicFramePr>
          <p:nvPr/>
        </p:nvGraphicFramePr>
        <p:xfrm>
          <a:off x="2411413" y="3068638"/>
          <a:ext cx="4211637" cy="792162"/>
        </p:xfrm>
        <a:graphic>
          <a:graphicData uri="http://schemas.openxmlformats.org/presentationml/2006/ole">
            <p:oleObj spid="_x0000_s71793" name="Equation" r:id="rId4" imgW="2108160" imgH="393480" progId="">
              <p:embed/>
            </p:oleObj>
          </a:graphicData>
        </a:graphic>
      </p:graphicFrame>
      <p:sp>
        <p:nvSpPr>
          <p:cNvPr id="71799" name="TextBox 7"/>
          <p:cNvSpPr txBox="1">
            <a:spLocks noChangeArrowheads="1"/>
          </p:cNvSpPr>
          <p:nvPr/>
        </p:nvSpPr>
        <p:spPr bwMode="auto">
          <a:xfrm>
            <a:off x="258763" y="4076700"/>
            <a:ext cx="2663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және минимум</a:t>
            </a:r>
            <a:endParaRPr lang="zh-CN" altLang="zh-CN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80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71794" name="Object 114"/>
          <p:cNvGraphicFramePr>
            <a:graphicFrameLocks noChangeAspect="1"/>
          </p:cNvGraphicFramePr>
          <p:nvPr/>
        </p:nvGraphicFramePr>
        <p:xfrm>
          <a:off x="2339975" y="3921125"/>
          <a:ext cx="4835525" cy="712788"/>
        </p:xfrm>
        <a:graphic>
          <a:graphicData uri="http://schemas.openxmlformats.org/presentationml/2006/ole">
            <p:oleObj spid="_x0000_s71794" name="Equation" r:id="rId5" imgW="2692080" imgH="393480" progId="">
              <p:embed/>
            </p:oleObj>
          </a:graphicData>
        </a:graphic>
      </p:graphicFrame>
      <p:sp>
        <p:nvSpPr>
          <p:cNvPr id="71801" name="TextBox 10"/>
          <p:cNvSpPr txBox="1">
            <a:spLocks noChangeArrowheads="1"/>
          </p:cNvSpPr>
          <p:nvPr/>
        </p:nvSpPr>
        <p:spPr bwMode="auto">
          <a:xfrm>
            <a:off x="468313" y="4724400"/>
            <a:ext cx="806450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54000" algn="just">
              <a:lnSpc>
                <a:spcPct val="116000"/>
              </a:lnSpc>
              <a:spcBef>
                <a:spcPts val="200"/>
              </a:spcBef>
            </a:pP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мұндағы   m=0,1,2,... интерференция реттері.</a:t>
            </a:r>
            <a:endParaRPr lang="zh-CN" altLang="zh-CN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802" name="TextBox 11"/>
          <p:cNvSpPr txBox="1">
            <a:spLocks noChangeArrowheads="1"/>
          </p:cNvSpPr>
          <p:nvPr/>
        </p:nvSpPr>
        <p:spPr bwMode="auto">
          <a:xfrm>
            <a:off x="250825" y="5373688"/>
            <a:ext cx="8634413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Жұқа пластинкадағы интерференция пластинканың үстіңгі және астыңғы беттерінен шағылып шыққан сәулелердің тоғысуынан пайда болады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873" name="Picture 2" descr="http://aeea.nmns.edu.tw/photo/light_1022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437063"/>
            <a:ext cx="281622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 descr="1-3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477963"/>
            <a:ext cx="2814637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5875" name="TextBox 1"/>
          <p:cNvSpPr txBox="1">
            <a:spLocks noChangeArrowheads="1"/>
          </p:cNvSpPr>
          <p:nvPr/>
        </p:nvSpPr>
        <p:spPr bwMode="auto">
          <a:xfrm>
            <a:off x="179388" y="333375"/>
            <a:ext cx="8691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zh-CN" sz="320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Ньютон сақина</a:t>
            </a:r>
            <a:r>
              <a:rPr lang="kk-KZ" altLang="zh-CN" sz="3200">
                <a:solidFill>
                  <a:schemeClr val="accent1"/>
                </a:solidFill>
                <a:ea typeface="Arial Unicode MS" pitchFamily="34" charset="-128"/>
                <a:cs typeface="Arial Unicode MS" pitchFamily="34" charset="-128"/>
              </a:rPr>
              <a:t>лар</a:t>
            </a:r>
            <a:r>
              <a:rPr lang="kk-KZ" altLang="zh-CN" sz="320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ы (интерференциясы</a:t>
            </a:r>
            <a:r>
              <a:rPr lang="kk-KZ" altLang="zh-CN" sz="36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zh-CN" altLang="en-US" sz="36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5876" name="Picture 5" descr="http://sirius.ucsc.edu/demoweb/images/optics/newtons_rings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4437063"/>
            <a:ext cx="3529012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5877" name="TextBox 8"/>
          <p:cNvSpPr txBox="1">
            <a:spLocks noChangeArrowheads="1"/>
          </p:cNvSpPr>
          <p:nvPr/>
        </p:nvSpPr>
        <p:spPr bwMode="auto">
          <a:xfrm>
            <a:off x="3492500" y="2741613"/>
            <a:ext cx="549275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2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Ньютон сақинасы линзаның төменгі қабатынан және пластинаның жоғарғы қабатынан шағылған когерентті сәулелердің тоғысуынан пайда болады.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5878" name="TextBox 16"/>
          <p:cNvSpPr txBox="1">
            <a:spLocks noChangeArrowheads="1"/>
          </p:cNvSpPr>
          <p:nvPr/>
        </p:nvSpPr>
        <p:spPr bwMode="auto">
          <a:xfrm>
            <a:off x="3563938" y="1268413"/>
            <a:ext cx="54213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Дөңес линза және жазық пластина арқылы микроскоптың көмегімен Ньютон сақинасын байқауға болады. </a:t>
            </a:r>
            <a:endParaRPr lang="zh-CN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94" name="TextBox 1"/>
          <p:cNvSpPr txBox="1">
            <a:spLocks noChangeArrowheads="1"/>
          </p:cNvSpPr>
          <p:nvPr/>
        </p:nvSpPr>
        <p:spPr bwMode="auto">
          <a:xfrm>
            <a:off x="323850" y="404813"/>
            <a:ext cx="85693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zh-CN" sz="28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Ньютон сақинасының радиусы</a:t>
            </a:r>
            <a:r>
              <a:rPr lang="en-US" altLang="zh-CN" sz="28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8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800" b="1" i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kk-KZ" altLang="zh-CN" sz="2800" b="1" i="1" baseline="-25000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800" b="1" i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8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8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мен линза радиусы </a:t>
            </a:r>
            <a:r>
              <a:rPr lang="en-US" altLang="zh-CN" sz="2800" b="1" i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en-US" altLang="zh-CN" sz="28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kk-KZ" altLang="zh-CN" sz="28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арасындағы байланыс</a:t>
            </a:r>
            <a:endParaRPr lang="zh-CN" altLang="en-US" sz="2800" b="1">
              <a:solidFill>
                <a:schemeClr val="accent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3795" name="TextBox 2"/>
          <p:cNvSpPr txBox="1">
            <a:spLocks noChangeArrowheads="1"/>
          </p:cNvSpPr>
          <p:nvPr/>
        </p:nvSpPr>
        <p:spPr bwMode="auto">
          <a:xfrm>
            <a:off x="263525" y="2406650"/>
            <a:ext cx="4968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Ақ сақиналардың радиусы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(max)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:</a:t>
            </a:r>
            <a:endParaRPr lang="zh-CN" altLang="en-US" sz="2000">
              <a:latin typeface="Times New Roman" pitchFamily="18" charset="0"/>
            </a:endParaRPr>
          </a:p>
        </p:txBody>
      </p:sp>
      <p:sp>
        <p:nvSpPr>
          <p:cNvPr id="7379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73792" name="Object 64"/>
          <p:cNvGraphicFramePr>
            <a:graphicFrameLocks noChangeAspect="1"/>
          </p:cNvGraphicFramePr>
          <p:nvPr/>
        </p:nvGraphicFramePr>
        <p:xfrm>
          <a:off x="4514850" y="2187575"/>
          <a:ext cx="4457700" cy="773113"/>
        </p:xfrm>
        <a:graphic>
          <a:graphicData uri="http://schemas.openxmlformats.org/presentationml/2006/ole">
            <p:oleObj spid="_x0000_s73792" name="Equation" r:id="rId3" imgW="2108160" imgH="482400" progId="">
              <p:embed/>
            </p:oleObj>
          </a:graphicData>
        </a:graphic>
      </p:graphicFrame>
      <p:sp>
        <p:nvSpPr>
          <p:cNvPr id="73797" name="TextBox 5"/>
          <p:cNvSpPr txBox="1">
            <a:spLocks noChangeArrowheads="1"/>
          </p:cNvSpPr>
          <p:nvPr/>
        </p:nvSpPr>
        <p:spPr bwMode="auto">
          <a:xfrm>
            <a:off x="576263" y="3357563"/>
            <a:ext cx="7991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мұндағы 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 = 1,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2, </a:t>
            </a:r>
            <a:r>
              <a:rPr lang="en-US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3, … </a:t>
            </a:r>
            <a:r>
              <a:rPr lang="kk-KZ" altLang="zh-CN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натурал сандар (сақинанаң рет нөмірі). </a:t>
            </a:r>
            <a:endParaRPr lang="zh-CN" alt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3798" name="TextBox 6"/>
          <p:cNvSpPr txBox="1">
            <a:spLocks noChangeArrowheads="1"/>
          </p:cNvSpPr>
          <p:nvPr/>
        </p:nvSpPr>
        <p:spPr bwMode="auto">
          <a:xfrm>
            <a:off x="323850" y="4365625"/>
            <a:ext cx="6911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Қара сақиналардың радиусы (</a:t>
            </a:r>
            <a:r>
              <a:rPr lang="en-US" altLang="zh-CN" sz="200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</a:t>
            </a:r>
            <a:r>
              <a:rPr lang="kk-KZ" altLang="zh-CN" sz="200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: </a:t>
            </a:r>
            <a:endParaRPr lang="zh-CN" altLang="en-US" sz="200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379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73793" name="Object 65"/>
          <p:cNvGraphicFramePr>
            <a:graphicFrameLocks noChangeAspect="1"/>
          </p:cNvGraphicFramePr>
          <p:nvPr/>
        </p:nvGraphicFramePr>
        <p:xfrm>
          <a:off x="4932363" y="4157663"/>
          <a:ext cx="2490787" cy="814387"/>
        </p:xfrm>
        <a:graphic>
          <a:graphicData uri="http://schemas.openxmlformats.org/presentationml/2006/ole">
            <p:oleObj spid="_x0000_s73793" name="Equation" r:id="rId4" imgW="1371600" imgH="444240" progId="">
              <p:embed/>
            </p:oleObj>
          </a:graphicData>
        </a:graphic>
      </p:graphicFrame>
      <p:sp>
        <p:nvSpPr>
          <p:cNvPr id="73800" name="TextBox 9"/>
          <p:cNvSpPr txBox="1">
            <a:spLocks noChangeArrowheads="1"/>
          </p:cNvSpPr>
          <p:nvPr/>
        </p:nvSpPr>
        <p:spPr bwMode="auto">
          <a:xfrm>
            <a:off x="292100" y="5445125"/>
            <a:ext cx="8496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00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Интерференциялық бейненің центрінде интенсивтік минимумы болуы керек, өйткені ол қара дақ түрінде байқалады. </a:t>
            </a:r>
            <a:endParaRPr lang="zh-CN" altLang="en-US" sz="200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5" name="矩形 1"/>
          <p:cNvSpPr>
            <a:spLocks noChangeArrowheads="1"/>
          </p:cNvSpPr>
          <p:nvPr/>
        </p:nvSpPr>
        <p:spPr bwMode="auto">
          <a:xfrm>
            <a:off x="179388" y="188913"/>
            <a:ext cx="8640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zh-CN" sz="24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ЖАРЫҚ   ДИФРАКЦИЯСЫ</a:t>
            </a:r>
            <a:endParaRPr lang="zh-CN" altLang="zh-CN" sz="2400" b="1">
              <a:solidFill>
                <a:schemeClr val="accent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8946" name="TextBox 3"/>
          <p:cNvSpPr txBox="1">
            <a:spLocks noChangeArrowheads="1"/>
          </p:cNvSpPr>
          <p:nvPr/>
        </p:nvSpPr>
        <p:spPr bwMode="auto">
          <a:xfrm>
            <a:off x="250825" y="1052513"/>
            <a:ext cx="87137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Дифракция  —  жарық толқындарының таралу бағытынан ауытқу құбылысы.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Дифракция  — жарық толқындары бөгеттерді айналып өтуі. 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Дифракция  — жарық толқындарының геометриялық көлеңке аймағына өтуі.</a:t>
            </a:r>
            <a:endParaRPr lang="zh-CN" altLang="en-US" sz="2400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8947" name="TextBox 4"/>
          <p:cNvSpPr txBox="1">
            <a:spLocks noChangeArrowheads="1"/>
          </p:cNvSpPr>
          <p:nvPr/>
        </p:nvSpPr>
        <p:spPr bwMode="auto">
          <a:xfrm>
            <a:off x="193675" y="3644900"/>
            <a:ext cx="8424863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Френель дифракциясы  —  нүктелік жарық көзінен шыққан жарық толқындарының  дөңгелек  тесіктен өтуінен пайда болады.  </a:t>
            </a:r>
          </a:p>
          <a:p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Френель дифракциясы  — сфералық  жарық толқындарының саңылаудан өтуінен пайда болады. </a:t>
            </a:r>
          </a:p>
          <a:p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Френель дифракциясының шарты:  жарық көзі мен тар саңылау  арасындағы қашықтық шекті болуы керек. </a:t>
            </a:r>
            <a:endParaRPr lang="zh-CN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69" name="TextBox 12"/>
          <p:cNvSpPr txBox="1">
            <a:spLocks noChangeArrowheads="1"/>
          </p:cNvSpPr>
          <p:nvPr/>
        </p:nvSpPr>
        <p:spPr bwMode="auto">
          <a:xfrm>
            <a:off x="539750" y="476250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zh-CN" sz="24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ФРЕНЕЛЬ ДИФРАКЦИЯСЫ</a:t>
            </a:r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endParaRPr lang="zh-CN" altLang="en-US" sz="2400">
              <a:latin typeface="Times New Roman" pitchFamily="18" charset="0"/>
            </a:endParaRPr>
          </a:p>
        </p:txBody>
      </p: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4005263"/>
            <a:ext cx="3959225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9971" name="组合 15"/>
          <p:cNvGrpSpPr>
            <a:grpSpLocks/>
          </p:cNvGrpSpPr>
          <p:nvPr/>
        </p:nvGrpSpPr>
        <p:grpSpPr bwMode="auto">
          <a:xfrm>
            <a:off x="1695450" y="1557338"/>
            <a:ext cx="3887788" cy="2154237"/>
            <a:chOff x="614363" y="838200"/>
            <a:chExt cx="3786187" cy="1900238"/>
          </a:xfrm>
        </p:grpSpPr>
        <p:sp>
          <p:nvSpPr>
            <p:cNvPr id="17" name="Line 2"/>
            <p:cNvSpPr>
              <a:spLocks noChangeShapeType="1"/>
            </p:cNvSpPr>
            <p:nvPr/>
          </p:nvSpPr>
          <p:spPr bwMode="auto">
            <a:xfrm>
              <a:off x="872548" y="1730205"/>
              <a:ext cx="3314652" cy="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prstDash val="sysDot"/>
              <a:round/>
              <a:headEnd type="none" w="med" len="sm"/>
              <a:tailEnd type="none" w="med" len="sm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Line 3"/>
            <p:cNvSpPr>
              <a:spLocks noChangeShapeType="1"/>
            </p:cNvSpPr>
            <p:nvPr/>
          </p:nvSpPr>
          <p:spPr bwMode="auto">
            <a:xfrm>
              <a:off x="2800426" y="1733006"/>
              <a:ext cx="837939" cy="0"/>
            </a:xfrm>
            <a:prstGeom prst="line">
              <a:avLst/>
            </a:prstGeom>
            <a:noFill/>
            <a:ln w="76200">
              <a:solidFill>
                <a:srgbClr val="FFCC00"/>
              </a:solidFill>
              <a:round/>
              <a:headEnd type="none" w="med" len="sm"/>
              <a:tailEnd type="triangle" w="sm" len="lg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AutoShape 4"/>
            <p:cNvSpPr>
              <a:spLocks noChangeArrowheads="1"/>
            </p:cNvSpPr>
            <p:nvPr/>
          </p:nvSpPr>
          <p:spPr bwMode="auto">
            <a:xfrm rot="5378489">
              <a:off x="1259729" y="1330700"/>
              <a:ext cx="1900238" cy="915240"/>
            </a:xfrm>
            <a:prstGeom prst="parallelogram">
              <a:avLst>
                <a:gd name="adj" fmla="val 51953"/>
              </a:avLst>
            </a:prstGeom>
            <a:solidFill>
              <a:srgbClr val="009999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9999"/>
              </a:extrusionClr>
            </a:sp3d>
            <a:extLst>
              <a:ext uri="{AF507438-7753-43E0-B8FC-AC1667EBCBE1}"/>
            </a:extLst>
          </p:spPr>
          <p:txBody>
            <a:bodyPr wrap="none" lIns="90000" tIns="46800" rIns="90000" bIns="46800" anchor="ctr"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Oval 7"/>
            <p:cNvSpPr>
              <a:spLocks noChangeArrowheads="1"/>
            </p:cNvSpPr>
            <p:nvPr/>
          </p:nvSpPr>
          <p:spPr bwMode="auto">
            <a:xfrm>
              <a:off x="2171199" y="1632183"/>
              <a:ext cx="89669" cy="183443"/>
            </a:xfrm>
            <a:prstGeom prst="ellipse">
              <a:avLst/>
            </a:prstGeom>
            <a:solidFill>
              <a:srgbClr val="336699"/>
            </a:solidFill>
            <a:ln w="9525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rgbClr val="336699"/>
              </a:extrusionClr>
            </a:sp3d>
            <a:extLst>
              <a:ext uri="{AF507438-7753-43E0-B8FC-AC1667EBCBE1}"/>
            </a:extLst>
          </p:spPr>
          <p:txBody>
            <a:bodyPr wrap="none" lIns="90000" tIns="46800" rIns="90000" bIns="46800" anchor="ctr"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Line 8"/>
            <p:cNvSpPr>
              <a:spLocks noChangeShapeType="1"/>
            </p:cNvSpPr>
            <p:nvPr/>
          </p:nvSpPr>
          <p:spPr bwMode="auto">
            <a:xfrm rot="334774">
              <a:off x="778240" y="1796021"/>
              <a:ext cx="1476443" cy="116226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sm"/>
              <a:tailEnd type="triangle" w="sm" len="lg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Line 9"/>
            <p:cNvSpPr>
              <a:spLocks noChangeShapeType="1"/>
            </p:cNvSpPr>
            <p:nvPr/>
          </p:nvSpPr>
          <p:spPr bwMode="auto">
            <a:xfrm rot="21179095" flipV="1">
              <a:off x="818437" y="1570569"/>
              <a:ext cx="1436247" cy="54613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sm"/>
              <a:tailEnd type="triangle" w="sm" len="lg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Line 10"/>
            <p:cNvSpPr>
              <a:spLocks noChangeShapeType="1"/>
            </p:cNvSpPr>
            <p:nvPr/>
          </p:nvSpPr>
          <p:spPr bwMode="auto">
            <a:xfrm>
              <a:off x="844719" y="1730205"/>
              <a:ext cx="1409964" cy="0"/>
            </a:xfrm>
            <a:prstGeom prst="line">
              <a:avLst/>
            </a:prstGeom>
            <a:noFill/>
            <a:ln w="76200">
              <a:solidFill>
                <a:srgbClr val="FF9900"/>
              </a:solidFill>
              <a:round/>
              <a:headEnd type="none" w="med" len="sm"/>
              <a:tailEnd type="none" w="sm" len="lg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pic>
          <p:nvPicPr>
            <p:cNvPr id="339979" name="Picture 12" descr="f1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02050" y="1392238"/>
              <a:ext cx="698500" cy="698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AutoShape 13"/>
            <p:cNvSpPr>
              <a:spLocks noChangeArrowheads="1"/>
            </p:cNvSpPr>
            <p:nvPr/>
          </p:nvSpPr>
          <p:spPr bwMode="auto">
            <a:xfrm>
              <a:off x="614363" y="1422134"/>
              <a:ext cx="457620" cy="576933"/>
            </a:xfrm>
            <a:prstGeom prst="sun">
              <a:avLst>
                <a:gd name="adj" fmla="val 25000"/>
              </a:avLst>
            </a:prstGeom>
            <a:solidFill>
              <a:srgbClr val="FFFFFF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zh-CN" smtClean="0">
                <a:ea typeface="宋体" pitchFamily="2" charset="-122"/>
              </a:rPr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533400"/>
            <a:ext cx="8856662" cy="1455738"/>
          </a:xfrm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ru-RU" altLang="zh-CN" sz="24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Фраунгофер дифракциясы  </a:t>
            </a:r>
            <a:r>
              <a:rPr lang="kk-KZ" altLang="zh-CN" sz="24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—  шексіз алыстаға нүктелік жарық көзінен немесе параллель жарық толқындарының тар саңылаудын өтуінен пайда болады.  </a:t>
            </a:r>
            <a:endParaRPr lang="zh-CN" altLang="zh-CN" sz="24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10268" name="Group 28"/>
          <p:cNvGrpSpPr>
            <a:grpSpLocks/>
          </p:cNvGrpSpPr>
          <p:nvPr/>
        </p:nvGrpSpPr>
        <p:grpSpPr bwMode="auto">
          <a:xfrm>
            <a:off x="395288" y="3200400"/>
            <a:ext cx="6767512" cy="3352800"/>
            <a:chOff x="201" y="2208"/>
            <a:chExt cx="4263" cy="2112"/>
          </a:xfrm>
        </p:grpSpPr>
        <p:sp>
          <p:nvSpPr>
            <p:cNvPr id="341001" name="Oval 29" descr="新闻纸"/>
            <p:cNvSpPr>
              <a:spLocks noChangeArrowheads="1"/>
            </p:cNvSpPr>
            <p:nvPr/>
          </p:nvSpPr>
          <p:spPr bwMode="auto">
            <a:xfrm>
              <a:off x="2880" y="2549"/>
              <a:ext cx="240" cy="144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341002" name="Oval 30" descr="新闻纸"/>
            <p:cNvSpPr>
              <a:spLocks noChangeArrowheads="1"/>
            </p:cNvSpPr>
            <p:nvPr/>
          </p:nvSpPr>
          <p:spPr bwMode="auto">
            <a:xfrm>
              <a:off x="1632" y="2549"/>
              <a:ext cx="240" cy="144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341003" name="Line 31"/>
            <p:cNvSpPr>
              <a:spLocks noChangeShapeType="1"/>
            </p:cNvSpPr>
            <p:nvPr/>
          </p:nvSpPr>
          <p:spPr bwMode="auto">
            <a:xfrm>
              <a:off x="2400" y="2256"/>
              <a:ext cx="0" cy="672"/>
            </a:xfrm>
            <a:prstGeom prst="line">
              <a:avLst/>
            </a:prstGeom>
            <a:noFill/>
            <a:ln w="76200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04" name="Line 32"/>
            <p:cNvSpPr>
              <a:spLocks noChangeShapeType="1"/>
            </p:cNvSpPr>
            <p:nvPr/>
          </p:nvSpPr>
          <p:spPr bwMode="auto">
            <a:xfrm>
              <a:off x="2400" y="3600"/>
              <a:ext cx="0" cy="720"/>
            </a:xfrm>
            <a:prstGeom prst="line">
              <a:avLst/>
            </a:prstGeom>
            <a:noFill/>
            <a:ln w="76200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05" name="Oval 33"/>
            <p:cNvSpPr>
              <a:spLocks noChangeArrowheads="1"/>
            </p:cNvSpPr>
            <p:nvPr/>
          </p:nvSpPr>
          <p:spPr bwMode="auto">
            <a:xfrm>
              <a:off x="768" y="32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341006" name="Line 34"/>
            <p:cNvSpPr>
              <a:spLocks noChangeShapeType="1"/>
            </p:cNvSpPr>
            <p:nvPr/>
          </p:nvSpPr>
          <p:spPr bwMode="auto">
            <a:xfrm flipV="1">
              <a:off x="816" y="2981"/>
              <a:ext cx="1008" cy="283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07" name="Line 35"/>
            <p:cNvSpPr>
              <a:spLocks noChangeShapeType="1"/>
            </p:cNvSpPr>
            <p:nvPr/>
          </p:nvSpPr>
          <p:spPr bwMode="auto">
            <a:xfrm>
              <a:off x="864" y="3264"/>
              <a:ext cx="960" cy="5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08" name="Rectangle 36"/>
            <p:cNvSpPr>
              <a:spLocks noChangeArrowheads="1"/>
            </p:cNvSpPr>
            <p:nvPr/>
          </p:nvSpPr>
          <p:spPr bwMode="auto">
            <a:xfrm>
              <a:off x="4368" y="2208"/>
              <a:ext cx="96" cy="2112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Times New Roman" pitchFamily="18" charset="0"/>
              </a:endParaRPr>
            </a:p>
          </p:txBody>
        </p:sp>
        <p:sp>
          <p:nvSpPr>
            <p:cNvPr id="341009" name="Line 37"/>
            <p:cNvSpPr>
              <a:spLocks noChangeShapeType="1"/>
            </p:cNvSpPr>
            <p:nvPr/>
          </p:nvSpPr>
          <p:spPr bwMode="auto">
            <a:xfrm flipV="1">
              <a:off x="2928" y="2640"/>
              <a:ext cx="1440" cy="197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10" name="Line 38"/>
            <p:cNvSpPr>
              <a:spLocks noChangeShapeType="1"/>
            </p:cNvSpPr>
            <p:nvPr/>
          </p:nvSpPr>
          <p:spPr bwMode="auto">
            <a:xfrm flipV="1">
              <a:off x="2880" y="2688"/>
              <a:ext cx="1488" cy="437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11" name="Line 39"/>
            <p:cNvSpPr>
              <a:spLocks noChangeShapeType="1"/>
            </p:cNvSpPr>
            <p:nvPr/>
          </p:nvSpPr>
          <p:spPr bwMode="auto">
            <a:xfrm>
              <a:off x="816" y="3264"/>
              <a:ext cx="1056" cy="293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12" name="Line 40"/>
            <p:cNvSpPr>
              <a:spLocks noChangeShapeType="1"/>
            </p:cNvSpPr>
            <p:nvPr/>
          </p:nvSpPr>
          <p:spPr bwMode="auto">
            <a:xfrm flipV="1">
              <a:off x="2976" y="2688"/>
              <a:ext cx="1392" cy="720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13" name="Text Box 41"/>
            <p:cNvSpPr txBox="1">
              <a:spLocks noChangeArrowheads="1"/>
            </p:cNvSpPr>
            <p:nvPr/>
          </p:nvSpPr>
          <p:spPr bwMode="auto">
            <a:xfrm>
              <a:off x="201" y="2829"/>
              <a:ext cx="1143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kk-KZ" altLang="zh-CN" sz="2400" b="1">
                  <a:solidFill>
                    <a:srgbClr val="FFC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жарық көзі</a:t>
              </a:r>
              <a:endParaRPr kumimoji="1" lang="zh-CN" altLang="en-US" sz="2400" b="1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41014" name="Line 42"/>
            <p:cNvSpPr>
              <a:spLocks noChangeShapeType="1"/>
            </p:cNvSpPr>
            <p:nvPr/>
          </p:nvSpPr>
          <p:spPr bwMode="auto">
            <a:xfrm>
              <a:off x="1824" y="2976"/>
              <a:ext cx="576" cy="0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15" name="Line 43"/>
            <p:cNvSpPr>
              <a:spLocks noChangeShapeType="1"/>
            </p:cNvSpPr>
            <p:nvPr/>
          </p:nvSpPr>
          <p:spPr bwMode="auto">
            <a:xfrm>
              <a:off x="1824" y="3269"/>
              <a:ext cx="576" cy="0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16" name="Line 44"/>
            <p:cNvSpPr>
              <a:spLocks noChangeShapeType="1"/>
            </p:cNvSpPr>
            <p:nvPr/>
          </p:nvSpPr>
          <p:spPr bwMode="auto">
            <a:xfrm>
              <a:off x="1824" y="3557"/>
              <a:ext cx="576" cy="0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17" name="Line 45"/>
            <p:cNvSpPr>
              <a:spLocks noChangeShapeType="1"/>
            </p:cNvSpPr>
            <p:nvPr/>
          </p:nvSpPr>
          <p:spPr bwMode="auto">
            <a:xfrm flipV="1">
              <a:off x="2400" y="2832"/>
              <a:ext cx="528" cy="144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18" name="Line 46"/>
            <p:cNvSpPr>
              <a:spLocks noChangeShapeType="1"/>
            </p:cNvSpPr>
            <p:nvPr/>
          </p:nvSpPr>
          <p:spPr bwMode="auto">
            <a:xfrm flipV="1">
              <a:off x="2400" y="3120"/>
              <a:ext cx="528" cy="149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1019" name="Line 47"/>
            <p:cNvSpPr>
              <a:spLocks noChangeShapeType="1"/>
            </p:cNvSpPr>
            <p:nvPr/>
          </p:nvSpPr>
          <p:spPr bwMode="auto">
            <a:xfrm flipV="1">
              <a:off x="2400" y="3408"/>
              <a:ext cx="528" cy="149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40996" name="TextBox 2"/>
          <p:cNvSpPr txBox="1">
            <a:spLocks noChangeArrowheads="1"/>
          </p:cNvSpPr>
          <p:nvPr/>
        </p:nvSpPr>
        <p:spPr bwMode="auto">
          <a:xfrm>
            <a:off x="6646863" y="2492375"/>
            <a:ext cx="1584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экран</a:t>
            </a:r>
            <a:endParaRPr lang="zh-CN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0997" name="TextBox 26"/>
          <p:cNvSpPr txBox="1">
            <a:spLocks noChangeArrowheads="1"/>
          </p:cNvSpPr>
          <p:nvPr/>
        </p:nvSpPr>
        <p:spPr bwMode="auto">
          <a:xfrm>
            <a:off x="3148013" y="2492375"/>
            <a:ext cx="1584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саңылау</a:t>
            </a:r>
            <a:endParaRPr lang="zh-CN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0998" name="TextBox 3"/>
          <p:cNvSpPr txBox="1">
            <a:spLocks noChangeArrowheads="1"/>
          </p:cNvSpPr>
          <p:nvPr/>
        </p:nvSpPr>
        <p:spPr bwMode="auto">
          <a:xfrm>
            <a:off x="2292350" y="3200400"/>
            <a:ext cx="1511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</a:t>
            </a:r>
            <a:endParaRPr lang="zh-CN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0999" name="矩形 5"/>
          <p:cNvSpPr>
            <a:spLocks noChangeArrowheads="1"/>
          </p:cNvSpPr>
          <p:nvPr/>
        </p:nvSpPr>
        <p:spPr bwMode="auto">
          <a:xfrm>
            <a:off x="4330700" y="3198813"/>
            <a:ext cx="1016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altLang="zh-CN" sz="240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линза</a:t>
            </a:r>
            <a:endParaRPr lang="zh-CN" altLang="en-US" sz="2400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41000" name="Picture 6" descr="http://mengyungs.host3.tfidc.com/1dxwl/d4pgx/si17.7.files/image01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27950" y="3573463"/>
            <a:ext cx="503238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67" name="组合 3"/>
          <p:cNvGrpSpPr>
            <a:grpSpLocks/>
          </p:cNvGrpSpPr>
          <p:nvPr/>
        </p:nvGrpSpPr>
        <p:grpSpPr bwMode="auto">
          <a:xfrm>
            <a:off x="319088" y="376238"/>
            <a:ext cx="8582025" cy="5453062"/>
            <a:chOff x="318356" y="-256896"/>
            <a:chExt cx="8583488" cy="545278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380279" y="471729"/>
              <a:ext cx="8459642" cy="47241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6666"/>
              </a:solidFill>
              <a:miter lim="800000"/>
              <a:headEnd/>
              <a:tailEnd type="none" w="sm" len="lg"/>
            </a:ln>
            <a:effectLst/>
            <a:extLst>
              <a:ext uri="{AF507438-7753-43E0-B8FC-AC1667EBCBE1}"/>
            </a:extLst>
          </p:spPr>
          <p:txBody>
            <a:bodyPr wrap="none" anchor="ctr"/>
            <a:lstStyle/>
            <a:p>
              <a:pPr>
                <a:spcBef>
                  <a:spcPct val="50000"/>
                </a:spcBef>
                <a:defRPr/>
              </a:pPr>
              <a:endParaRPr lang="zh-CN" altLang="en-US" sz="2800" b="1" kern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grpSp>
          <p:nvGrpSpPr>
            <p:cNvPr id="76870" name="Group 5"/>
            <p:cNvGrpSpPr>
              <a:grpSpLocks/>
            </p:cNvGrpSpPr>
            <p:nvPr/>
          </p:nvGrpSpPr>
          <p:grpSpPr bwMode="auto">
            <a:xfrm>
              <a:off x="1676400" y="2514600"/>
              <a:ext cx="3886200" cy="1219200"/>
              <a:chOff x="768" y="2112"/>
              <a:chExt cx="2448" cy="768"/>
            </a:xfrm>
          </p:grpSpPr>
          <p:sp>
            <p:nvSpPr>
              <p:cNvPr id="76907" name="Line 6"/>
              <p:cNvSpPr>
                <a:spLocks noChangeShapeType="1"/>
              </p:cNvSpPr>
              <p:nvPr/>
            </p:nvSpPr>
            <p:spPr bwMode="auto">
              <a:xfrm flipV="1">
                <a:off x="1056" y="2112"/>
                <a:ext cx="2112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08" name="Line 7"/>
              <p:cNvSpPr>
                <a:spLocks noChangeShapeType="1"/>
              </p:cNvSpPr>
              <p:nvPr/>
            </p:nvSpPr>
            <p:spPr bwMode="auto">
              <a:xfrm flipV="1">
                <a:off x="1008" y="2304"/>
                <a:ext cx="220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09" name="Line 8"/>
              <p:cNvSpPr>
                <a:spLocks noChangeShapeType="1"/>
              </p:cNvSpPr>
              <p:nvPr/>
            </p:nvSpPr>
            <p:spPr bwMode="auto">
              <a:xfrm>
                <a:off x="1008" y="2496"/>
                <a:ext cx="220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10" name="Line 9"/>
              <p:cNvSpPr>
                <a:spLocks noChangeShapeType="1"/>
              </p:cNvSpPr>
              <p:nvPr/>
            </p:nvSpPr>
            <p:spPr bwMode="auto">
              <a:xfrm flipV="1">
                <a:off x="1008" y="2688"/>
                <a:ext cx="220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11" name="Line 10"/>
              <p:cNvSpPr>
                <a:spLocks noChangeShapeType="1"/>
              </p:cNvSpPr>
              <p:nvPr/>
            </p:nvSpPr>
            <p:spPr bwMode="auto">
              <a:xfrm>
                <a:off x="1056" y="2880"/>
                <a:ext cx="216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12" name="Line 11"/>
              <p:cNvSpPr>
                <a:spLocks noChangeShapeType="1"/>
              </p:cNvSpPr>
              <p:nvPr/>
            </p:nvSpPr>
            <p:spPr bwMode="auto">
              <a:xfrm flipH="1">
                <a:off x="768" y="2112"/>
                <a:ext cx="384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13" name="Line 12"/>
              <p:cNvSpPr>
                <a:spLocks noChangeShapeType="1"/>
              </p:cNvSpPr>
              <p:nvPr/>
            </p:nvSpPr>
            <p:spPr bwMode="auto">
              <a:xfrm flipH="1">
                <a:off x="768" y="2304"/>
                <a:ext cx="384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14" name="Line 13"/>
              <p:cNvSpPr>
                <a:spLocks noChangeShapeType="1"/>
              </p:cNvSpPr>
              <p:nvPr/>
            </p:nvSpPr>
            <p:spPr bwMode="auto">
              <a:xfrm flipH="1">
                <a:off x="768" y="2496"/>
                <a:ext cx="384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15" name="Line 14"/>
              <p:cNvSpPr>
                <a:spLocks noChangeShapeType="1"/>
              </p:cNvSpPr>
              <p:nvPr/>
            </p:nvSpPr>
            <p:spPr bwMode="auto">
              <a:xfrm flipH="1">
                <a:off x="768" y="2688"/>
                <a:ext cx="384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16" name="Line 15"/>
              <p:cNvSpPr>
                <a:spLocks noChangeShapeType="1"/>
              </p:cNvSpPr>
              <p:nvPr/>
            </p:nvSpPr>
            <p:spPr bwMode="auto">
              <a:xfrm flipH="1">
                <a:off x="768" y="2880"/>
                <a:ext cx="384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6871" name="Group 16"/>
            <p:cNvGrpSpPr>
              <a:grpSpLocks/>
            </p:cNvGrpSpPr>
            <p:nvPr/>
          </p:nvGrpSpPr>
          <p:grpSpPr bwMode="auto">
            <a:xfrm>
              <a:off x="5486400" y="2514600"/>
              <a:ext cx="2362200" cy="1219200"/>
              <a:chOff x="3168" y="2112"/>
              <a:chExt cx="1488" cy="768"/>
            </a:xfrm>
          </p:grpSpPr>
          <p:sp>
            <p:nvSpPr>
              <p:cNvPr id="76902" name="Line 17"/>
              <p:cNvSpPr>
                <a:spLocks noChangeShapeType="1"/>
              </p:cNvSpPr>
              <p:nvPr/>
            </p:nvSpPr>
            <p:spPr bwMode="auto">
              <a:xfrm flipV="1">
                <a:off x="3168" y="2496"/>
                <a:ext cx="1488" cy="384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03" name="Line 18"/>
              <p:cNvSpPr>
                <a:spLocks noChangeShapeType="1"/>
              </p:cNvSpPr>
              <p:nvPr/>
            </p:nvSpPr>
            <p:spPr bwMode="auto">
              <a:xfrm flipV="1">
                <a:off x="3168" y="2496"/>
                <a:ext cx="1488" cy="19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04" name="Line 19"/>
              <p:cNvSpPr>
                <a:spLocks noChangeShapeType="1"/>
              </p:cNvSpPr>
              <p:nvPr/>
            </p:nvSpPr>
            <p:spPr bwMode="auto">
              <a:xfrm>
                <a:off x="3216" y="2304"/>
                <a:ext cx="1440" cy="19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05" name="Line 20"/>
              <p:cNvSpPr>
                <a:spLocks noChangeShapeType="1"/>
              </p:cNvSpPr>
              <p:nvPr/>
            </p:nvSpPr>
            <p:spPr bwMode="auto">
              <a:xfrm>
                <a:off x="3168" y="2112"/>
                <a:ext cx="1488" cy="384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906" name="Line 21"/>
              <p:cNvSpPr>
                <a:spLocks noChangeShapeType="1"/>
              </p:cNvSpPr>
              <p:nvPr/>
            </p:nvSpPr>
            <p:spPr bwMode="auto">
              <a:xfrm>
                <a:off x="3216" y="2496"/>
                <a:ext cx="14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6872" name="Group 22"/>
            <p:cNvGrpSpPr>
              <a:grpSpLocks/>
            </p:cNvGrpSpPr>
            <p:nvPr/>
          </p:nvGrpSpPr>
          <p:grpSpPr bwMode="auto">
            <a:xfrm>
              <a:off x="3124200" y="1905000"/>
              <a:ext cx="4743450" cy="1855788"/>
              <a:chOff x="1668" y="1744"/>
              <a:chExt cx="2988" cy="1169"/>
            </a:xfrm>
          </p:grpSpPr>
          <p:sp>
            <p:nvSpPr>
              <p:cNvPr id="76892" name="Line 23"/>
              <p:cNvSpPr>
                <a:spLocks noChangeShapeType="1"/>
              </p:cNvSpPr>
              <p:nvPr/>
            </p:nvSpPr>
            <p:spPr bwMode="auto">
              <a:xfrm flipV="1">
                <a:off x="1668" y="1744"/>
                <a:ext cx="1420" cy="390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893" name="Line 24"/>
              <p:cNvSpPr>
                <a:spLocks noChangeShapeType="1"/>
              </p:cNvSpPr>
              <p:nvPr/>
            </p:nvSpPr>
            <p:spPr bwMode="auto">
              <a:xfrm flipV="1">
                <a:off x="1668" y="1939"/>
                <a:ext cx="1420" cy="390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894" name="Line 25"/>
              <p:cNvSpPr>
                <a:spLocks noChangeShapeType="1"/>
              </p:cNvSpPr>
              <p:nvPr/>
            </p:nvSpPr>
            <p:spPr bwMode="auto">
              <a:xfrm flipV="1">
                <a:off x="1668" y="2134"/>
                <a:ext cx="1420" cy="389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895" name="Line 26"/>
              <p:cNvSpPr>
                <a:spLocks noChangeShapeType="1"/>
              </p:cNvSpPr>
              <p:nvPr/>
            </p:nvSpPr>
            <p:spPr bwMode="auto">
              <a:xfrm flipV="1">
                <a:off x="1668" y="2329"/>
                <a:ext cx="1420" cy="389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6896" name="Line 27"/>
              <p:cNvSpPr>
                <a:spLocks noChangeShapeType="1"/>
              </p:cNvSpPr>
              <p:nvPr/>
            </p:nvSpPr>
            <p:spPr bwMode="auto">
              <a:xfrm flipV="1">
                <a:off x="1668" y="2134"/>
                <a:ext cx="2953" cy="779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 type="non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76897" name="Group 28"/>
              <p:cNvGrpSpPr>
                <a:grpSpLocks/>
              </p:cNvGrpSpPr>
              <p:nvPr/>
            </p:nvGrpSpPr>
            <p:grpSpPr bwMode="auto">
              <a:xfrm>
                <a:off x="3088" y="1744"/>
                <a:ext cx="1568" cy="585"/>
                <a:chOff x="3088" y="1744"/>
                <a:chExt cx="1533" cy="585"/>
              </a:xfrm>
            </p:grpSpPr>
            <p:sp>
              <p:nvSpPr>
                <p:cNvPr id="76898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3088" y="2134"/>
                  <a:ext cx="1533" cy="195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 type="none" w="sm" len="lg"/>
                  <a:tailEnd type="none" w="sm" len="lg"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6899" name="Line 30"/>
                <p:cNvSpPr>
                  <a:spLocks noChangeShapeType="1"/>
                </p:cNvSpPr>
                <p:nvPr/>
              </p:nvSpPr>
              <p:spPr bwMode="auto">
                <a:xfrm>
                  <a:off x="3088" y="2134"/>
                  <a:ext cx="1533" cy="0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 type="none" w="sm" len="lg"/>
                  <a:tailEnd type="none" w="sm" len="lg"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6900" name="Line 31"/>
                <p:cNvSpPr>
                  <a:spLocks noChangeShapeType="1"/>
                </p:cNvSpPr>
                <p:nvPr/>
              </p:nvSpPr>
              <p:spPr bwMode="auto">
                <a:xfrm>
                  <a:off x="3088" y="1939"/>
                  <a:ext cx="1533" cy="195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 type="none" w="sm" len="lg"/>
                  <a:tailEnd type="none" w="sm" len="lg"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6901" name="Line 32"/>
                <p:cNvSpPr>
                  <a:spLocks noChangeShapeType="1"/>
                </p:cNvSpPr>
                <p:nvPr/>
              </p:nvSpPr>
              <p:spPr bwMode="auto">
                <a:xfrm>
                  <a:off x="3088" y="1744"/>
                  <a:ext cx="1533" cy="390"/>
                </a:xfrm>
                <a:prstGeom prst="line">
                  <a:avLst/>
                </a:prstGeom>
                <a:noFill/>
                <a:ln w="19050">
                  <a:solidFill>
                    <a:srgbClr val="FF6600"/>
                  </a:solidFill>
                  <a:round/>
                  <a:headEnd type="none" w="sm" len="lg"/>
                  <a:tailEnd type="none" w="sm" len="lg"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76873" name="Group 33"/>
            <p:cNvGrpSpPr>
              <a:grpSpLocks/>
            </p:cNvGrpSpPr>
            <p:nvPr/>
          </p:nvGrpSpPr>
          <p:grpSpPr bwMode="auto">
            <a:xfrm>
              <a:off x="3962400" y="1981202"/>
              <a:ext cx="609600" cy="544513"/>
              <a:chOff x="2496" y="1248"/>
              <a:chExt cx="384" cy="343"/>
            </a:xfrm>
          </p:grpSpPr>
          <p:graphicFrame>
            <p:nvGraphicFramePr>
              <p:cNvPr id="76855" name="Object 55"/>
              <p:cNvGraphicFramePr>
                <a:graphicFrameLocks noChangeAspect="1"/>
              </p:cNvGraphicFramePr>
              <p:nvPr/>
            </p:nvGraphicFramePr>
            <p:xfrm>
              <a:off x="2627" y="1248"/>
              <a:ext cx="253" cy="343"/>
            </p:xfrm>
            <a:graphic>
              <a:graphicData uri="http://schemas.openxmlformats.org/presentationml/2006/ole">
                <p:oleObj spid="_x0000_s76855" name="公式" r:id="rId3" imgW="215640" imgH="291960" progId="Equation.3">
                  <p:embed/>
                </p:oleObj>
              </a:graphicData>
            </a:graphic>
          </p:graphicFrame>
          <p:sp>
            <p:nvSpPr>
              <p:cNvPr id="36" name="Arc 35"/>
              <p:cNvSpPr>
                <a:spLocks/>
              </p:cNvSpPr>
              <p:nvPr/>
            </p:nvSpPr>
            <p:spPr bwMode="auto">
              <a:xfrm>
                <a:off x="2496" y="1440"/>
                <a:ext cx="48" cy="144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144 h 21600"/>
                  <a:gd name="T4" fmla="*/ 0 w 21600"/>
                  <a:gd name="T5" fmla="*/ 144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</p:grpSp>
        <p:grpSp>
          <p:nvGrpSpPr>
            <p:cNvPr id="76874" name="Group 40"/>
            <p:cNvGrpSpPr>
              <a:grpSpLocks/>
            </p:cNvGrpSpPr>
            <p:nvPr/>
          </p:nvGrpSpPr>
          <p:grpSpPr bwMode="auto">
            <a:xfrm>
              <a:off x="2438400" y="2505075"/>
              <a:ext cx="379413" cy="1228725"/>
              <a:chOff x="1536" y="1578"/>
              <a:chExt cx="239" cy="774"/>
            </a:xfrm>
          </p:grpSpPr>
          <p:sp>
            <p:nvSpPr>
              <p:cNvPr id="42" name="Freeform 41"/>
              <p:cNvSpPr>
                <a:spLocks/>
              </p:cNvSpPr>
              <p:nvPr/>
            </p:nvSpPr>
            <p:spPr bwMode="auto">
              <a:xfrm>
                <a:off x="1537" y="1578"/>
                <a:ext cx="2" cy="774"/>
              </a:xfrm>
              <a:custGeom>
                <a:avLst/>
                <a:gdLst>
                  <a:gd name="T0" fmla="*/ 2 w 2"/>
                  <a:gd name="T1" fmla="*/ 0 h 774"/>
                  <a:gd name="T2" fmla="*/ 0 w 2"/>
                  <a:gd name="T3" fmla="*/ 774 h 77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774">
                    <a:moveTo>
                      <a:pt x="2" y="0"/>
                    </a:moveTo>
                    <a:lnTo>
                      <a:pt x="0" y="77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dash"/>
                <a:round/>
                <a:headEnd type="triangle" w="sm" len="lg"/>
                <a:tailEnd type="triangle" w="sm" len="lg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  <p:graphicFrame>
            <p:nvGraphicFramePr>
              <p:cNvPr id="76856" name="Object 56"/>
              <p:cNvGraphicFramePr>
                <a:graphicFrameLocks noChangeAspect="1"/>
              </p:cNvGraphicFramePr>
              <p:nvPr/>
            </p:nvGraphicFramePr>
            <p:xfrm>
              <a:off x="1536" y="1776"/>
              <a:ext cx="239" cy="368"/>
            </p:xfrm>
            <a:graphic>
              <a:graphicData uri="http://schemas.openxmlformats.org/presentationml/2006/ole">
                <p:oleObj spid="_x0000_s76856" name="Equation" r:id="rId4" imgW="164957" imgH="253780" progId="Equation.3">
                  <p:embed/>
                </p:oleObj>
              </a:graphicData>
            </a:graphic>
          </p:graphicFrame>
        </p:grpSp>
        <p:grpSp>
          <p:nvGrpSpPr>
            <p:cNvPr id="76875" name="Group 45"/>
            <p:cNvGrpSpPr>
              <a:grpSpLocks/>
            </p:cNvGrpSpPr>
            <p:nvPr/>
          </p:nvGrpSpPr>
          <p:grpSpPr bwMode="auto">
            <a:xfrm>
              <a:off x="1295400" y="3124200"/>
              <a:ext cx="7239000" cy="457200"/>
              <a:chOff x="816" y="1968"/>
              <a:chExt cx="4560" cy="288"/>
            </a:xfrm>
          </p:grpSpPr>
          <p:sp>
            <p:nvSpPr>
              <p:cNvPr id="47" name="Line 46"/>
              <p:cNvSpPr>
                <a:spLocks noChangeShapeType="1"/>
              </p:cNvSpPr>
              <p:nvPr/>
            </p:nvSpPr>
            <p:spPr bwMode="auto">
              <a:xfrm>
                <a:off x="816" y="1968"/>
                <a:ext cx="456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lgDashDot"/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  <p:graphicFrame>
            <p:nvGraphicFramePr>
              <p:cNvPr id="76857" name="Object 57"/>
              <p:cNvGraphicFramePr>
                <a:graphicFrameLocks noChangeAspect="1"/>
              </p:cNvGraphicFramePr>
              <p:nvPr/>
            </p:nvGraphicFramePr>
            <p:xfrm>
              <a:off x="5031" y="1968"/>
              <a:ext cx="249" cy="288"/>
            </p:xfrm>
            <a:graphic>
              <a:graphicData uri="http://schemas.openxmlformats.org/presentationml/2006/ole">
                <p:oleObj spid="_x0000_s76857" name="Equation" r:id="rId5" imgW="164957" imgH="190335" progId="Equation.3">
                  <p:embed/>
                </p:oleObj>
              </a:graphicData>
            </a:graphic>
          </p:graphicFrame>
        </p:grpSp>
        <p:grpSp>
          <p:nvGrpSpPr>
            <p:cNvPr id="76876" name="Group 48"/>
            <p:cNvGrpSpPr>
              <a:grpSpLocks/>
            </p:cNvGrpSpPr>
            <p:nvPr/>
          </p:nvGrpSpPr>
          <p:grpSpPr bwMode="auto">
            <a:xfrm>
              <a:off x="2654300" y="914400"/>
              <a:ext cx="5270500" cy="3886200"/>
              <a:chOff x="1672" y="576"/>
              <a:chExt cx="3320" cy="2448"/>
            </a:xfrm>
          </p:grpSpPr>
          <p:sp>
            <p:nvSpPr>
              <p:cNvPr id="50" name="Line 49"/>
              <p:cNvSpPr>
                <a:spLocks noChangeShapeType="1"/>
              </p:cNvSpPr>
              <p:nvPr/>
            </p:nvSpPr>
            <p:spPr bwMode="auto">
              <a:xfrm>
                <a:off x="3456" y="1104"/>
                <a:ext cx="153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 type="triangle" w="sm" len="lg"/>
                <a:tailEnd type="triangle" w="sm" len="lg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  <p:graphicFrame>
            <p:nvGraphicFramePr>
              <p:cNvPr id="76858" name="Object 58"/>
              <p:cNvGraphicFramePr>
                <a:graphicFrameLocks noChangeAspect="1"/>
              </p:cNvGraphicFramePr>
              <p:nvPr/>
            </p:nvGraphicFramePr>
            <p:xfrm>
              <a:off x="4063" y="768"/>
              <a:ext cx="305" cy="336"/>
            </p:xfrm>
            <a:graphic>
              <a:graphicData uri="http://schemas.openxmlformats.org/presentationml/2006/ole">
                <p:oleObj spid="_x0000_s76858" name="公式" r:id="rId6" imgW="215713" imgH="304536" progId="Equation.3">
                  <p:embed/>
                </p:oleObj>
              </a:graphicData>
            </a:graphic>
          </p:graphicFrame>
          <p:graphicFrame>
            <p:nvGraphicFramePr>
              <p:cNvPr id="76859" name="Object 59"/>
              <p:cNvGraphicFramePr>
                <a:graphicFrameLocks noChangeAspect="1"/>
              </p:cNvGraphicFramePr>
              <p:nvPr/>
            </p:nvGraphicFramePr>
            <p:xfrm>
              <a:off x="3232" y="672"/>
              <a:ext cx="320" cy="336"/>
            </p:xfrm>
            <a:graphic>
              <a:graphicData uri="http://schemas.openxmlformats.org/presentationml/2006/ole">
                <p:oleObj spid="_x0000_s76859" name="Equation" r:id="rId7" imgW="139579" imgH="164957" progId="Equation.3">
                  <p:embed/>
                </p:oleObj>
              </a:graphicData>
            </a:graphic>
          </p:graphicFrame>
          <p:sp>
            <p:nvSpPr>
              <p:cNvPr id="53" name="Oval 52"/>
              <p:cNvSpPr>
                <a:spLocks noChangeArrowheads="1"/>
              </p:cNvSpPr>
              <p:nvPr/>
            </p:nvSpPr>
            <p:spPr bwMode="auto">
              <a:xfrm>
                <a:off x="3319" y="1022"/>
                <a:ext cx="170" cy="1947"/>
              </a:xfrm>
              <a:prstGeom prst="ellipse">
                <a:avLst/>
              </a:prstGeom>
              <a:solidFill>
                <a:srgbClr val="00FFCC">
                  <a:alpha val="50195"/>
                </a:srgbClr>
              </a:solidFill>
              <a:ln w="19050">
                <a:solidFill>
                  <a:srgbClr val="006666"/>
                </a:solidFill>
                <a:round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4" name="Rectangle 53"/>
              <p:cNvSpPr>
                <a:spLocks noChangeArrowheads="1"/>
              </p:cNvSpPr>
              <p:nvPr/>
            </p:nvSpPr>
            <p:spPr bwMode="auto">
              <a:xfrm>
                <a:off x="4944" y="816"/>
                <a:ext cx="48" cy="2208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0"/>
                      <a:invGamma/>
                    </a:srgbClr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  <p:graphicFrame>
            <p:nvGraphicFramePr>
              <p:cNvPr id="76860" name="Object 60"/>
              <p:cNvGraphicFramePr>
                <a:graphicFrameLocks noChangeAspect="1"/>
              </p:cNvGraphicFramePr>
              <p:nvPr/>
            </p:nvGraphicFramePr>
            <p:xfrm>
              <a:off x="4623" y="576"/>
              <a:ext cx="328" cy="388"/>
            </p:xfrm>
            <a:graphic>
              <a:graphicData uri="http://schemas.openxmlformats.org/presentationml/2006/ole">
                <p:oleObj spid="_x0000_s76860" name="Equation" r:id="rId8" imgW="139579" imgH="164957" progId="Equation.3">
                  <p:embed/>
                </p:oleObj>
              </a:graphicData>
            </a:graphic>
          </p:graphicFrame>
          <p:sp>
            <p:nvSpPr>
              <p:cNvPr id="56" name="Rectangle 55" descr="栎木"/>
              <p:cNvSpPr>
                <a:spLocks noChangeArrowheads="1"/>
              </p:cNvSpPr>
              <p:nvPr/>
            </p:nvSpPr>
            <p:spPr bwMode="auto">
              <a:xfrm>
                <a:off x="1956" y="1056"/>
                <a:ext cx="60" cy="528"/>
              </a:xfrm>
              <a:prstGeom prst="rect">
                <a:avLst/>
              </a:prstGeom>
              <a:blipFill dpi="0" rotWithShape="0">
                <a:blip r:embed="rId9"/>
                <a:srcRect/>
                <a:tile tx="0" ty="0" sx="100000" sy="100000" flip="none" algn="tl"/>
              </a:blipFill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7" name="Rectangle 56" descr="栎木"/>
              <p:cNvSpPr>
                <a:spLocks noChangeArrowheads="1"/>
              </p:cNvSpPr>
              <p:nvPr/>
            </p:nvSpPr>
            <p:spPr bwMode="auto">
              <a:xfrm>
                <a:off x="1968" y="2352"/>
                <a:ext cx="48" cy="576"/>
              </a:xfrm>
              <a:prstGeom prst="rect">
                <a:avLst/>
              </a:prstGeom>
              <a:blipFill dpi="0" rotWithShape="0">
                <a:blip r:embed="rId9"/>
                <a:srcRect/>
                <a:tile tx="0" ty="0" sx="100000" sy="100000" flip="none" algn="tl"/>
              </a:blipFill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  <p:graphicFrame>
            <p:nvGraphicFramePr>
              <p:cNvPr id="76861" name="Object 61"/>
              <p:cNvGraphicFramePr>
                <a:graphicFrameLocks noChangeAspect="1"/>
              </p:cNvGraphicFramePr>
              <p:nvPr/>
            </p:nvGraphicFramePr>
            <p:xfrm>
              <a:off x="1672" y="672"/>
              <a:ext cx="344" cy="344"/>
            </p:xfrm>
            <a:graphic>
              <a:graphicData uri="http://schemas.openxmlformats.org/presentationml/2006/ole">
                <p:oleObj spid="_x0000_s76861" name="Equation" r:id="rId10" imgW="164885" imgH="164885" progId="Equation.3">
                  <p:embed/>
                </p:oleObj>
              </a:graphicData>
            </a:graphic>
          </p:graphicFrame>
        </p:grpSp>
        <p:grpSp>
          <p:nvGrpSpPr>
            <p:cNvPr id="76877" name="Group 58"/>
            <p:cNvGrpSpPr>
              <a:grpSpLocks/>
            </p:cNvGrpSpPr>
            <p:nvPr/>
          </p:nvGrpSpPr>
          <p:grpSpPr bwMode="auto">
            <a:xfrm>
              <a:off x="2514600" y="1898650"/>
              <a:ext cx="1371600" cy="2730500"/>
              <a:chOff x="1584" y="1196"/>
              <a:chExt cx="864" cy="1720"/>
            </a:xfrm>
          </p:grpSpPr>
          <p:sp>
            <p:nvSpPr>
              <p:cNvPr id="60" name="Line 59"/>
              <p:cNvSpPr>
                <a:spLocks noChangeShapeType="1"/>
              </p:cNvSpPr>
              <p:nvPr/>
            </p:nvSpPr>
            <p:spPr bwMode="auto">
              <a:xfrm>
                <a:off x="1968" y="1584"/>
                <a:ext cx="480" cy="124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1" name="Freeform 60"/>
              <p:cNvSpPr>
                <a:spLocks/>
              </p:cNvSpPr>
              <p:nvPr/>
            </p:nvSpPr>
            <p:spPr bwMode="auto">
              <a:xfrm>
                <a:off x="2016" y="2352"/>
                <a:ext cx="216" cy="564"/>
              </a:xfrm>
              <a:custGeom>
                <a:avLst/>
                <a:gdLst>
                  <a:gd name="T0" fmla="*/ 0 w 216"/>
                  <a:gd name="T1" fmla="*/ 0 h 564"/>
                  <a:gd name="T2" fmla="*/ 216 w 216"/>
                  <a:gd name="T3" fmla="*/ 564 h 56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6" h="564">
                    <a:moveTo>
                      <a:pt x="0" y="0"/>
                    </a:moveTo>
                    <a:lnTo>
                      <a:pt x="216" y="564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dash"/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  <p:graphicFrame>
            <p:nvGraphicFramePr>
              <p:cNvPr id="76862" name="Object 62"/>
              <p:cNvGraphicFramePr>
                <a:graphicFrameLocks noChangeAspect="1"/>
              </p:cNvGraphicFramePr>
              <p:nvPr/>
            </p:nvGraphicFramePr>
            <p:xfrm>
              <a:off x="1591" y="1196"/>
              <a:ext cx="359" cy="388"/>
            </p:xfrm>
            <a:graphic>
              <a:graphicData uri="http://schemas.openxmlformats.org/presentationml/2006/ole">
                <p:oleObj spid="_x0000_s76862" name="Equation" r:id="rId11" imgW="177840" imgH="190440" progId="Equation.3">
                  <p:embed/>
                </p:oleObj>
              </a:graphicData>
            </a:graphic>
          </p:graphicFrame>
          <p:graphicFrame>
            <p:nvGraphicFramePr>
              <p:cNvPr id="76863" name="Object 63"/>
              <p:cNvGraphicFramePr>
                <a:graphicFrameLocks noChangeAspect="1"/>
              </p:cNvGraphicFramePr>
              <p:nvPr/>
            </p:nvGraphicFramePr>
            <p:xfrm>
              <a:off x="1584" y="2348"/>
              <a:ext cx="359" cy="388"/>
            </p:xfrm>
            <a:graphic>
              <a:graphicData uri="http://schemas.openxmlformats.org/presentationml/2006/ole">
                <p:oleObj spid="_x0000_s76863" name="Equation" r:id="rId12" imgW="177840" imgH="190440" progId="Equation.3">
                  <p:embed/>
                </p:oleObj>
              </a:graphicData>
            </a:graphic>
          </p:graphicFrame>
        </p:grpSp>
        <p:grpSp>
          <p:nvGrpSpPr>
            <p:cNvPr id="76878" name="Group 63"/>
            <p:cNvGrpSpPr>
              <a:grpSpLocks/>
            </p:cNvGrpSpPr>
            <p:nvPr/>
          </p:nvGrpSpPr>
          <p:grpSpPr bwMode="auto">
            <a:xfrm>
              <a:off x="2895600" y="4003675"/>
              <a:ext cx="2286000" cy="644525"/>
              <a:chOff x="1824" y="2522"/>
              <a:chExt cx="1440" cy="406"/>
            </a:xfrm>
          </p:grpSpPr>
          <p:graphicFrame>
            <p:nvGraphicFramePr>
              <p:cNvPr id="76864" name="Object 64"/>
              <p:cNvGraphicFramePr>
                <a:graphicFrameLocks noChangeAspect="1"/>
              </p:cNvGraphicFramePr>
              <p:nvPr/>
            </p:nvGraphicFramePr>
            <p:xfrm>
              <a:off x="2448" y="2617"/>
              <a:ext cx="816" cy="311"/>
            </p:xfrm>
            <a:graphic>
              <a:graphicData uri="http://schemas.openxmlformats.org/presentationml/2006/ole">
                <p:oleObj spid="_x0000_s76864" name="公式" r:id="rId13" imgW="850320" imgH="317520" progId="Equation.3">
                  <p:embed/>
                </p:oleObj>
              </a:graphicData>
            </a:graphic>
          </p:graphicFrame>
          <p:sp>
            <p:nvSpPr>
              <p:cNvPr id="66" name="Line 65"/>
              <p:cNvSpPr>
                <a:spLocks noChangeShapeType="1"/>
              </p:cNvSpPr>
              <p:nvPr/>
            </p:nvSpPr>
            <p:spPr bwMode="auto">
              <a:xfrm flipV="1">
                <a:off x="1824" y="2688"/>
                <a:ext cx="336" cy="144"/>
              </a:xfrm>
              <a:prstGeom prst="line">
                <a:avLst/>
              </a:prstGeom>
              <a:noFill/>
              <a:ln w="28575">
                <a:solidFill>
                  <a:srgbClr val="CC00CC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 wrap="none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7" name="Line 66"/>
              <p:cNvSpPr>
                <a:spLocks noChangeShapeType="1"/>
              </p:cNvSpPr>
              <p:nvPr/>
            </p:nvSpPr>
            <p:spPr bwMode="auto">
              <a:xfrm flipH="1">
                <a:off x="2352" y="2522"/>
                <a:ext cx="288" cy="96"/>
              </a:xfrm>
              <a:prstGeom prst="line">
                <a:avLst/>
              </a:prstGeom>
              <a:noFill/>
              <a:ln w="28575">
                <a:solidFill>
                  <a:srgbClr val="CC00CC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 wrap="none"/>
              <a:lstStyle/>
              <a:p>
                <a:pPr>
                  <a:spcBef>
                    <a:spcPct val="50000"/>
                  </a:spcBef>
                  <a:defRPr/>
                </a:pPr>
                <a:endParaRPr lang="zh-CN" altLang="en-US" sz="2800" b="1" kern="0">
                  <a:solidFill>
                    <a:srgbClr val="000000"/>
                  </a:solidFill>
                  <a:latin typeface="Arial" pitchFamily="34" charset="0"/>
                  <a:ea typeface="+mn-ea"/>
                </a:endParaRPr>
              </a:p>
            </p:txBody>
          </p:sp>
        </p:grpSp>
        <p:graphicFrame>
          <p:nvGraphicFramePr>
            <p:cNvPr id="76865" name="Object 65"/>
            <p:cNvGraphicFramePr>
              <a:graphicFrameLocks noChangeAspect="1"/>
            </p:cNvGraphicFramePr>
            <p:nvPr/>
          </p:nvGraphicFramePr>
          <p:xfrm>
            <a:off x="7943850" y="2209800"/>
            <a:ext cx="457200" cy="609600"/>
          </p:xfrm>
          <a:graphic>
            <a:graphicData uri="http://schemas.openxmlformats.org/presentationml/2006/ole">
              <p:oleObj spid="_x0000_s76865" name="Equation" r:id="rId14" imgW="152268" imgH="203024" progId="Equation.3">
                <p:embed/>
              </p:oleObj>
            </a:graphicData>
          </a:graphic>
        </p:graphicFrame>
        <p:graphicFrame>
          <p:nvGraphicFramePr>
            <p:cNvPr id="76866" name="Object 66"/>
            <p:cNvGraphicFramePr>
              <a:graphicFrameLocks noChangeAspect="1"/>
            </p:cNvGraphicFramePr>
            <p:nvPr/>
          </p:nvGraphicFramePr>
          <p:xfrm>
            <a:off x="3657600" y="3352800"/>
            <a:ext cx="522288" cy="609600"/>
          </p:xfrm>
          <a:graphic>
            <a:graphicData uri="http://schemas.openxmlformats.org/presentationml/2006/ole">
              <p:oleObj spid="_x0000_s76866" name="Equation" r:id="rId15" imgW="177840" imgH="216000" progId="Equation.3">
                <p:embed/>
              </p:oleObj>
            </a:graphicData>
          </a:graphic>
        </p:graphicFrame>
        <p:sp>
          <p:nvSpPr>
            <p:cNvPr id="76879" name="TextBox 2"/>
            <p:cNvSpPr txBox="1">
              <a:spLocks noChangeArrowheads="1"/>
            </p:cNvSpPr>
            <p:nvPr/>
          </p:nvSpPr>
          <p:spPr bwMode="auto">
            <a:xfrm>
              <a:off x="318356" y="-256896"/>
              <a:ext cx="8583488" cy="457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zh-CN" sz="2400" b="1">
                  <a:solidFill>
                    <a:schemeClr val="accent1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Бір саңылаудан алынатын Фраунгофер дифракциясы</a:t>
              </a:r>
              <a:endParaRPr lang="zh-CN" altLang="en-US" sz="24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76868" name="TextBox 70"/>
          <p:cNvSpPr txBox="1">
            <a:spLocks noChangeArrowheads="1"/>
          </p:cNvSpPr>
          <p:nvPr/>
        </p:nvSpPr>
        <p:spPr bwMode="auto">
          <a:xfrm>
            <a:off x="434975" y="5986463"/>
            <a:ext cx="8458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kk-KZ" altLang="zh-CN" sz="24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4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</a:t>
            </a:r>
            <a:r>
              <a:rPr lang="el-GR" altLang="zh-CN" sz="2400" b="1" i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θ</a:t>
            </a:r>
            <a:r>
              <a:rPr lang="en-US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шеткі сәулелер арасындағы жол айырымы.</a:t>
            </a:r>
            <a:endParaRPr lang="zh-CN" altLang="en-US" sz="2400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67" name="TextBox 3"/>
          <p:cNvSpPr txBox="1">
            <a:spLocks noChangeArrowheads="1"/>
          </p:cNvSpPr>
          <p:nvPr/>
        </p:nvSpPr>
        <p:spPr bwMode="auto">
          <a:xfrm>
            <a:off x="250825" y="404813"/>
            <a:ext cx="8785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24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Бір саңылаудан алынатын Фраунгофер дифракциясының </a:t>
            </a:r>
            <a:r>
              <a:rPr lang="kk-KZ" altLang="zh-CN" sz="2400" b="1"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минимумдар мен максимумдар шарты</a:t>
            </a:r>
            <a:endParaRPr lang="zh-CN" altLang="en-US" sz="2400" b="1">
              <a:solidFill>
                <a:schemeClr val="accent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78863" name="Object 15"/>
          <p:cNvGraphicFramePr>
            <a:graphicFrameLocks noChangeAspect="1"/>
          </p:cNvGraphicFramePr>
          <p:nvPr/>
        </p:nvGraphicFramePr>
        <p:xfrm>
          <a:off x="5651500" y="1801813"/>
          <a:ext cx="1838325" cy="504825"/>
        </p:xfrm>
        <a:graphic>
          <a:graphicData uri="http://schemas.openxmlformats.org/presentationml/2006/ole">
            <p:oleObj spid="_x0000_s78863" name="Equation" r:id="rId3" imgW="647640" imgH="177480" progId="">
              <p:embed/>
            </p:oleObj>
          </a:graphicData>
        </a:graphic>
      </p:graphicFrame>
      <p:sp>
        <p:nvSpPr>
          <p:cNvPr id="78868" name="TextBox 4"/>
          <p:cNvSpPr txBox="1">
            <a:spLocks noChangeArrowheads="1"/>
          </p:cNvSpPr>
          <p:nvPr/>
        </p:nvSpPr>
        <p:spPr bwMode="auto">
          <a:xfrm>
            <a:off x="107950" y="1844675"/>
            <a:ext cx="57594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Орталық бас мақсимумдар шарты :</a:t>
            </a:r>
            <a:endParaRPr lang="zh-CN" altLang="en-US" sz="2400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78864" name="Object 16"/>
          <p:cNvGraphicFramePr>
            <a:graphicFrameLocks noChangeAspect="1"/>
          </p:cNvGraphicFramePr>
          <p:nvPr/>
        </p:nvGraphicFramePr>
        <p:xfrm>
          <a:off x="4668838" y="2671763"/>
          <a:ext cx="3227387" cy="928687"/>
        </p:xfrm>
        <a:graphic>
          <a:graphicData uri="http://schemas.openxmlformats.org/presentationml/2006/ole">
            <p:oleObj spid="_x0000_s78864" name="Equation" r:id="rId4" imgW="1371600" imgH="393480" progId="">
              <p:embed/>
            </p:oleObj>
          </a:graphicData>
        </a:graphic>
      </p:graphicFrame>
      <p:sp>
        <p:nvSpPr>
          <p:cNvPr id="78869" name="TextBox 5"/>
          <p:cNvSpPr txBox="1">
            <a:spLocks noChangeArrowheads="1"/>
          </p:cNvSpPr>
          <p:nvPr/>
        </p:nvSpPr>
        <p:spPr bwMode="auto">
          <a:xfrm>
            <a:off x="568325" y="2905125"/>
            <a:ext cx="4824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Минимумдар шарты : </a:t>
            </a:r>
            <a:endParaRPr lang="zh-CN" altLang="en-US" sz="2400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8870" name="TextBox 6"/>
          <p:cNvSpPr txBox="1">
            <a:spLocks noChangeArrowheads="1"/>
          </p:cNvSpPr>
          <p:nvPr/>
        </p:nvSpPr>
        <p:spPr bwMode="auto">
          <a:xfrm>
            <a:off x="614363" y="3906838"/>
            <a:ext cx="37163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Максимумдар шарты :</a:t>
            </a:r>
            <a:endParaRPr lang="zh-CN" altLang="en-US" sz="2400" b="1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78865" name="Object 17"/>
          <p:cNvGraphicFramePr>
            <a:graphicFrameLocks noChangeAspect="1"/>
          </p:cNvGraphicFramePr>
          <p:nvPr/>
        </p:nvGraphicFramePr>
        <p:xfrm>
          <a:off x="4787900" y="3678238"/>
          <a:ext cx="3040063" cy="942975"/>
        </p:xfrm>
        <a:graphic>
          <a:graphicData uri="http://schemas.openxmlformats.org/presentationml/2006/ole">
            <p:oleObj spid="_x0000_s78865" name="Equation" r:id="rId5" imgW="1257120" imgH="393480" progId="">
              <p:embed/>
            </p:oleObj>
          </a:graphicData>
        </a:graphic>
      </p:graphicFrame>
      <p:graphicFrame>
        <p:nvGraphicFramePr>
          <p:cNvPr id="8" name="Object 18"/>
          <p:cNvGraphicFramePr>
            <a:graphicFrameLocks noChangeAspect="1"/>
          </p:cNvGraphicFramePr>
          <p:nvPr/>
        </p:nvGraphicFramePr>
        <p:xfrm>
          <a:off x="4324350" y="4797425"/>
          <a:ext cx="2538413" cy="431800"/>
        </p:xfrm>
        <a:graphic>
          <a:graphicData uri="http://schemas.openxmlformats.org/presentationml/2006/ole">
            <p:oleObj spid="_x0000_s78866" name="Equation" r:id="rId6" imgW="1002960" imgH="203040" progId="">
              <p:embed/>
            </p:oleObj>
          </a:graphicData>
        </a:graphic>
      </p:graphicFrame>
      <p:sp>
        <p:nvSpPr>
          <p:cNvPr id="78871" name="TextBox 8"/>
          <p:cNvSpPr txBox="1">
            <a:spLocks noChangeArrowheads="1"/>
          </p:cNvSpPr>
          <p:nvPr/>
        </p:nvSpPr>
        <p:spPr bwMode="auto">
          <a:xfrm>
            <a:off x="1914525" y="4724400"/>
            <a:ext cx="2736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altLang="zh-CN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мұндағы </a:t>
            </a:r>
            <a:endParaRPr lang="zh-CN" altLang="en-U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Unicode MS"/>
        <a:ea typeface="宋体"/>
        <a:cs typeface=""/>
      </a:majorFont>
      <a:minorFont>
        <a:latin typeface="Arial Unicode MS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4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5_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FFFF"/>
      </a:hlink>
      <a:folHlink>
        <a:srgbClr val="0099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FF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6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_Blank Presentation">
  <a:themeElements>
    <a:clrScheme name="Blank Presentation.pot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_Blank Presentation">
  <a:themeElements>
    <a:clrScheme name="Blank Presentation.pot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2568</TotalTime>
  <Words>1533</Words>
  <Application>Microsoft Office PowerPoint</Application>
  <PresentationFormat>Экран (4:3)</PresentationFormat>
  <Paragraphs>316</Paragraphs>
  <Slides>48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Шаблон оформления</vt:lpstr>
      </vt:variant>
      <vt:variant>
        <vt:i4>249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48</vt:i4>
      </vt:variant>
    </vt:vector>
  </HeadingPairs>
  <TitlesOfParts>
    <vt:vector size="311" baseType="lpstr">
      <vt:lpstr>Arial</vt:lpstr>
      <vt:lpstr>宋体</vt:lpstr>
      <vt:lpstr>Arial Unicode MS</vt:lpstr>
      <vt:lpstr>Calibri</vt:lpstr>
      <vt:lpstr>Times</vt:lpstr>
      <vt:lpstr>Times New Roman</vt:lpstr>
      <vt:lpstr>Gulim</vt:lpstr>
      <vt:lpstr>Times/Kazakh</vt:lpstr>
      <vt:lpstr>Symbol</vt:lpstr>
      <vt:lpstr>Wingdings</vt:lpstr>
      <vt:lpstr>Office 主题​​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12_Default Design</vt:lpstr>
      <vt:lpstr>13_Default Design</vt:lpstr>
      <vt:lpstr>14_Default Design</vt:lpstr>
      <vt:lpstr>15_Default Design</vt:lpstr>
      <vt:lpstr>Blank Presentation</vt:lpstr>
      <vt:lpstr>16_Default Design</vt:lpstr>
      <vt:lpstr>1_Blank Presentation</vt:lpstr>
      <vt:lpstr>2_Blank Presentation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1_Default Design</vt:lpstr>
      <vt:lpstr>1_Default Design</vt:lpstr>
      <vt:lpstr>1_Default Design</vt:lpstr>
      <vt:lpstr>1_Default Design</vt:lpstr>
      <vt:lpstr>1_Default Design</vt:lpstr>
      <vt:lpstr>1_Default Design</vt:lpstr>
      <vt:lpstr>1_Default Design</vt:lpstr>
      <vt:lpstr>1_Default Design</vt:lpstr>
      <vt:lpstr>1_Default Design</vt:lpstr>
      <vt:lpstr>1_Default Design</vt:lpstr>
      <vt:lpstr>1_Default Design</vt:lpstr>
      <vt:lpstr>2_Default Design</vt:lpstr>
      <vt:lpstr>2_Default Design</vt:lpstr>
      <vt:lpstr>2_Default Design</vt:lpstr>
      <vt:lpstr>2_Default Design</vt:lpstr>
      <vt:lpstr>2_Default Design</vt:lpstr>
      <vt:lpstr>2_Default Design</vt:lpstr>
      <vt:lpstr>2_Default Design</vt:lpstr>
      <vt:lpstr>2_Default Design</vt:lpstr>
      <vt:lpstr>2_Default Design</vt:lpstr>
      <vt:lpstr>2_Default Design</vt:lpstr>
      <vt:lpstr>2_Default Design</vt:lpstr>
      <vt:lpstr>3_Default Design</vt:lpstr>
      <vt:lpstr>3_Default Design</vt:lpstr>
      <vt:lpstr>3_Default Design</vt:lpstr>
      <vt:lpstr>3_Default Design</vt:lpstr>
      <vt:lpstr>3_Default Design</vt:lpstr>
      <vt:lpstr>3_Default Design</vt:lpstr>
      <vt:lpstr>3_Default Design</vt:lpstr>
      <vt:lpstr>3_Default Design</vt:lpstr>
      <vt:lpstr>3_Default Design</vt:lpstr>
      <vt:lpstr>3_Default Design</vt:lpstr>
      <vt:lpstr>3_Default Design</vt:lpstr>
      <vt:lpstr>4_Default Design</vt:lpstr>
      <vt:lpstr>4_Default Design</vt:lpstr>
      <vt:lpstr>4_Default Design</vt:lpstr>
      <vt:lpstr>4_Default Design</vt:lpstr>
      <vt:lpstr>4_Default Design</vt:lpstr>
      <vt:lpstr>4_Default Design</vt:lpstr>
      <vt:lpstr>4_Default Design</vt:lpstr>
      <vt:lpstr>4_Default Design</vt:lpstr>
      <vt:lpstr>4_Default Design</vt:lpstr>
      <vt:lpstr>4_Default Design</vt:lpstr>
      <vt:lpstr>4_Default Design</vt:lpstr>
      <vt:lpstr>5_Default Design</vt:lpstr>
      <vt:lpstr>5_Default Design</vt:lpstr>
      <vt:lpstr>5_Default Design</vt:lpstr>
      <vt:lpstr>5_Default Design</vt:lpstr>
      <vt:lpstr>5_Default Design</vt:lpstr>
      <vt:lpstr>5_Default Design</vt:lpstr>
      <vt:lpstr>5_Default Design</vt:lpstr>
      <vt:lpstr>5_Default Design</vt:lpstr>
      <vt:lpstr>5_Default Design</vt:lpstr>
      <vt:lpstr>5_Default Design</vt:lpstr>
      <vt:lpstr>5_Default Design</vt:lpstr>
      <vt:lpstr>6_Default Design</vt:lpstr>
      <vt:lpstr>6_Default Design</vt:lpstr>
      <vt:lpstr>6_Default Design</vt:lpstr>
      <vt:lpstr>6_Default Design</vt:lpstr>
      <vt:lpstr>6_Default Design</vt:lpstr>
      <vt:lpstr>6_Default Design</vt:lpstr>
      <vt:lpstr>6_Default Design</vt:lpstr>
      <vt:lpstr>6_Default Design</vt:lpstr>
      <vt:lpstr>6_Default Design</vt:lpstr>
      <vt:lpstr>6_Default Design</vt:lpstr>
      <vt:lpstr>6_Default Design</vt:lpstr>
      <vt:lpstr>7_Default Design</vt:lpstr>
      <vt:lpstr>7_Default Design</vt:lpstr>
      <vt:lpstr>7_Default Design</vt:lpstr>
      <vt:lpstr>7_Default Design</vt:lpstr>
      <vt:lpstr>7_Default Design</vt:lpstr>
      <vt:lpstr>7_Default Design</vt:lpstr>
      <vt:lpstr>7_Default Design</vt:lpstr>
      <vt:lpstr>7_Default Design</vt:lpstr>
      <vt:lpstr>7_Default Design</vt:lpstr>
      <vt:lpstr>7_Default Design</vt:lpstr>
      <vt:lpstr>7_Default Design</vt:lpstr>
      <vt:lpstr>8_Default Design</vt:lpstr>
      <vt:lpstr>8_Default Design</vt:lpstr>
      <vt:lpstr>8_Default Design</vt:lpstr>
      <vt:lpstr>8_Default Design</vt:lpstr>
      <vt:lpstr>8_Default Design</vt:lpstr>
      <vt:lpstr>8_Default Design</vt:lpstr>
      <vt:lpstr>8_Default Design</vt:lpstr>
      <vt:lpstr>8_Default Design</vt:lpstr>
      <vt:lpstr>8_Default Design</vt:lpstr>
      <vt:lpstr>8_Default Design</vt:lpstr>
      <vt:lpstr>8_Default Design</vt:lpstr>
      <vt:lpstr>9_Default Design</vt:lpstr>
      <vt:lpstr>9_Default Design</vt:lpstr>
      <vt:lpstr>9_Default Design</vt:lpstr>
      <vt:lpstr>9_Default Design</vt:lpstr>
      <vt:lpstr>9_Default Design</vt:lpstr>
      <vt:lpstr>9_Default Design</vt:lpstr>
      <vt:lpstr>9_Default Design</vt:lpstr>
      <vt:lpstr>9_Default Design</vt:lpstr>
      <vt:lpstr>9_Default Design</vt:lpstr>
      <vt:lpstr>9_Default Design</vt:lpstr>
      <vt:lpstr>9_Default Design</vt:lpstr>
      <vt:lpstr>10_Default Design</vt:lpstr>
      <vt:lpstr>10_Default Design</vt:lpstr>
      <vt:lpstr>10_Default Design</vt:lpstr>
      <vt:lpstr>10_Default Design</vt:lpstr>
      <vt:lpstr>10_Default Design</vt:lpstr>
      <vt:lpstr>10_Default Design</vt:lpstr>
      <vt:lpstr>10_Default Design</vt:lpstr>
      <vt:lpstr>10_Default Design</vt:lpstr>
      <vt:lpstr>10_Default Design</vt:lpstr>
      <vt:lpstr>10_Default Design</vt:lpstr>
      <vt:lpstr>10_Default Design</vt:lpstr>
      <vt:lpstr>11_Default Design</vt:lpstr>
      <vt:lpstr>11_Default Design</vt:lpstr>
      <vt:lpstr>11_Default Design</vt:lpstr>
      <vt:lpstr>11_Default Design</vt:lpstr>
      <vt:lpstr>11_Default Design</vt:lpstr>
      <vt:lpstr>11_Default Design</vt:lpstr>
      <vt:lpstr>11_Default Design</vt:lpstr>
      <vt:lpstr>11_Default Design</vt:lpstr>
      <vt:lpstr>11_Default Design</vt:lpstr>
      <vt:lpstr>11_Default Design</vt:lpstr>
      <vt:lpstr>11_Default Design</vt:lpstr>
      <vt:lpstr>12_Default Design</vt:lpstr>
      <vt:lpstr>12_Default Design</vt:lpstr>
      <vt:lpstr>12_Default Design</vt:lpstr>
      <vt:lpstr>12_Default Design</vt:lpstr>
      <vt:lpstr>12_Default Design</vt:lpstr>
      <vt:lpstr>12_Default Design</vt:lpstr>
      <vt:lpstr>12_Default Design</vt:lpstr>
      <vt:lpstr>12_Default Design</vt:lpstr>
      <vt:lpstr>12_Default Design</vt:lpstr>
      <vt:lpstr>12_Default Design</vt:lpstr>
      <vt:lpstr>12_Default Design</vt:lpstr>
      <vt:lpstr>13_Default Design</vt:lpstr>
      <vt:lpstr>13_Default Design</vt:lpstr>
      <vt:lpstr>13_Default Design</vt:lpstr>
      <vt:lpstr>13_Default Design</vt:lpstr>
      <vt:lpstr>13_Default Design</vt:lpstr>
      <vt:lpstr>13_Default Design</vt:lpstr>
      <vt:lpstr>13_Default Design</vt:lpstr>
      <vt:lpstr>13_Default Design</vt:lpstr>
      <vt:lpstr>13_Default Design</vt:lpstr>
      <vt:lpstr>13_Default Design</vt:lpstr>
      <vt:lpstr>13_Default Design</vt:lpstr>
      <vt:lpstr>14_Default Design</vt:lpstr>
      <vt:lpstr>14_Default Design</vt:lpstr>
      <vt:lpstr>14_Default Design</vt:lpstr>
      <vt:lpstr>14_Default Design</vt:lpstr>
      <vt:lpstr>14_Default Design</vt:lpstr>
      <vt:lpstr>14_Default Design</vt:lpstr>
      <vt:lpstr>14_Default Design</vt:lpstr>
      <vt:lpstr>14_Default Design</vt:lpstr>
      <vt:lpstr>14_Default Design</vt:lpstr>
      <vt:lpstr>14_Default Design</vt:lpstr>
      <vt:lpstr>14_Default Design</vt:lpstr>
      <vt:lpstr>15_Default Design</vt:lpstr>
      <vt:lpstr>15_Default Design</vt:lpstr>
      <vt:lpstr>15_Default Design</vt:lpstr>
      <vt:lpstr>15_Default Design</vt:lpstr>
      <vt:lpstr>15_Default Design</vt:lpstr>
      <vt:lpstr>15_Default Design</vt:lpstr>
      <vt:lpstr>15_Default Design</vt:lpstr>
      <vt:lpstr>15_Default Design</vt:lpstr>
      <vt:lpstr>15_Default Design</vt:lpstr>
      <vt:lpstr>15_Default Design</vt:lpstr>
      <vt:lpstr>15_Default Design</vt:lpstr>
      <vt:lpstr>Blank Presentation</vt:lpstr>
      <vt:lpstr>Blank Presentation</vt:lpstr>
      <vt:lpstr>Blank Presentation</vt:lpstr>
      <vt:lpstr>Blank Presentation</vt:lpstr>
      <vt:lpstr>Blank Presentation</vt:lpstr>
      <vt:lpstr>Blank Presentation</vt:lpstr>
      <vt:lpstr>Blank Presentation</vt:lpstr>
      <vt:lpstr>Blank Presentation</vt:lpstr>
      <vt:lpstr>Blank Presentation</vt:lpstr>
      <vt:lpstr>Blank Presentation</vt:lpstr>
      <vt:lpstr>Blank Presentation</vt:lpstr>
      <vt:lpstr>16_Default Design</vt:lpstr>
      <vt:lpstr>16_Default Design</vt:lpstr>
      <vt:lpstr>16_Default Design</vt:lpstr>
      <vt:lpstr>16_Default Design</vt:lpstr>
      <vt:lpstr>16_Default Design</vt:lpstr>
      <vt:lpstr>16_Default Design</vt:lpstr>
      <vt:lpstr>16_Default Design</vt:lpstr>
      <vt:lpstr>16_Default Design</vt:lpstr>
      <vt:lpstr>16_Default Design</vt:lpstr>
      <vt:lpstr>16_Default Design</vt:lpstr>
      <vt:lpstr>16_Default Design</vt:lpstr>
      <vt:lpstr>16_Default Design</vt:lpstr>
      <vt:lpstr>16_Default Design</vt:lpstr>
      <vt:lpstr>1_Blank Presentation</vt:lpstr>
      <vt:lpstr>1_Blank Presentation</vt:lpstr>
      <vt:lpstr>1_Blank Presentation</vt:lpstr>
      <vt:lpstr>1_Blank Presentation</vt:lpstr>
      <vt:lpstr>1_Blank Presentation</vt:lpstr>
      <vt:lpstr>1_Blank Presentation</vt:lpstr>
      <vt:lpstr>1_Blank Presentation</vt:lpstr>
      <vt:lpstr>1_Blank Presentation</vt:lpstr>
      <vt:lpstr>1_Blank Presentation</vt:lpstr>
      <vt:lpstr>1_Blank Presentation</vt:lpstr>
      <vt:lpstr>1_Blank Presentation</vt:lpstr>
      <vt:lpstr>1_Blank Presentation</vt:lpstr>
      <vt:lpstr>1_Blank Presentation</vt:lpstr>
      <vt:lpstr>1_Blank Presentation</vt:lpstr>
      <vt:lpstr>2_Blank Presentation</vt:lpstr>
      <vt:lpstr>2_Blank Presentation</vt:lpstr>
      <vt:lpstr>2_Blank Presentation</vt:lpstr>
      <vt:lpstr>2_Blank Presentation</vt:lpstr>
      <vt:lpstr>2_Blank Presentation</vt:lpstr>
      <vt:lpstr>2_Blank Presentation</vt:lpstr>
      <vt:lpstr>2_Blank Presentation</vt:lpstr>
      <vt:lpstr>2_Blank Presentation</vt:lpstr>
      <vt:lpstr>2_Blank Presentation</vt:lpstr>
      <vt:lpstr>2_Blank Presentation</vt:lpstr>
      <vt:lpstr>2_Blank Presentation</vt:lpstr>
      <vt:lpstr>2_Blank Presentation</vt:lpstr>
      <vt:lpstr>2_Blank Presentation</vt:lpstr>
      <vt:lpstr>2_Blank Presentation</vt:lpstr>
      <vt:lpstr>Equation</vt:lpstr>
      <vt:lpstr>Пакет</vt:lpstr>
      <vt:lpstr>公式</vt:lpstr>
      <vt:lpstr>Формула</vt:lpstr>
      <vt:lpstr>Слайд 1</vt:lpstr>
      <vt:lpstr>Электрмагниттік толқын жылдамдығы</vt:lpstr>
      <vt:lpstr>Электрмагниттік толқынның аумағы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Жазық айнадығы кескін</vt:lpstr>
      <vt:lpstr>Дене мен кескіннің оң солы</vt:lpstr>
      <vt:lpstr>Cфералық айнадағы кескін (ойыс, a &gt; f )</vt:lpstr>
      <vt:lpstr>Cфералық айнадағы кескін (ойыс, a &lt; f )</vt:lpstr>
      <vt:lpstr>Cфералық айнадағы кескін (дөңес, a &gt; f )</vt:lpstr>
      <vt:lpstr>Дөңес және ойыс линзалар</vt:lpstr>
      <vt:lpstr>Линзаның пішіні</vt:lpstr>
      <vt:lpstr>Жинағыш линза</vt:lpstr>
      <vt:lpstr>Шашыратқыш линза</vt:lpstr>
      <vt:lpstr>Шашыратқыш линзаның кескіні</vt:lpstr>
      <vt:lpstr>Шашыратқыш линзаның кескіні</vt:lpstr>
      <vt:lpstr>Шашыратқыш линзаның кескіні</vt:lpstr>
      <vt:lpstr>Шашыратқыш линзаның кескіні</vt:lpstr>
      <vt:lpstr>Шашыратқыш линзаның кескіні</vt:lpstr>
      <vt:lpstr>Жинағыш линзаның кескіні</vt:lpstr>
      <vt:lpstr>Жинағыш линзаның кескіні</vt:lpstr>
      <vt:lpstr>Жинағыш линза кескіні</vt:lpstr>
      <vt:lpstr>Жинағыш линза кескіні</vt:lpstr>
      <vt:lpstr>Жинағыш линза кескіні</vt:lpstr>
      <vt:lpstr>     Жұқа линзаның теңдеуі</vt:lpstr>
      <vt:lpstr>Слайд 31</vt:lpstr>
      <vt:lpstr>Слайд 32</vt:lpstr>
      <vt:lpstr>Слайд 33</vt:lpstr>
      <vt:lpstr>Слайд 34</vt:lpstr>
      <vt:lpstr>Слайд 35</vt:lpstr>
      <vt:lpstr>Слайд 36</vt:lpstr>
      <vt:lpstr>Юнг интерференциясы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 </vt:lpstr>
      <vt:lpstr>Слайд 47</vt:lpstr>
      <vt:lpstr>Слайд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lenovo-K330</dc:creator>
  <cp:lastModifiedBy>777</cp:lastModifiedBy>
  <cp:revision>301</cp:revision>
  <dcterms:created xsi:type="dcterms:W3CDTF">2012-01-16T15:14:10Z</dcterms:created>
  <dcterms:modified xsi:type="dcterms:W3CDTF">2012-02-23T23:37:00Z</dcterms:modified>
</cp:coreProperties>
</file>